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3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29" r:id="rId18"/>
    <p:sldId id="333" r:id="rId19"/>
    <p:sldId id="273" r:id="rId20"/>
    <p:sldId id="274" r:id="rId21"/>
    <p:sldId id="33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31" r:id="rId61"/>
    <p:sldId id="335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32" r:id="rId76"/>
    <p:sldId id="337" r:id="rId77"/>
    <p:sldId id="327" r:id="rId78"/>
    <p:sldId id="328" r:id="rId79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47"/>
  </p:normalViewPr>
  <p:slideViewPr>
    <p:cSldViewPr>
      <p:cViewPr>
        <p:scale>
          <a:sx n="155" d="100"/>
          <a:sy n="155" d="100"/>
        </p:scale>
        <p:origin x="2652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719C2-B76D-43AB-AA38-47E27DDD6052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D55F-0B5F-4AEA-91E9-251029191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01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D72CC78-AC50-4E64-9220-7A20D5D8AC45}" type="slidenum">
              <a:rPr lang="pl-PL" altLang="pl-PL" sz="1200" smtClean="0"/>
              <a:pPr/>
              <a:t>5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4040188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067694"/>
            <a:ext cx="4040188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419622"/>
            <a:ext cx="4041775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067694"/>
            <a:ext cx="4041775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9F4-62EA-4B0A-9731-F9D476818675}" type="datetimeFigureOut">
              <a:rPr lang="pl-PL" smtClean="0"/>
              <a:pPr/>
              <a:t>2018-11-14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699541"/>
            <a:ext cx="3008313" cy="504057"/>
          </a:xfrm>
        </p:spPr>
        <p:txBody>
          <a:bodyPr anchor="b"/>
          <a:lstStyle>
            <a:lvl1pPr algn="l"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699543"/>
            <a:ext cx="5111750" cy="3744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203599"/>
            <a:ext cx="3008313" cy="32403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07854"/>
            <a:ext cx="5486400" cy="360040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99541"/>
            <a:ext cx="5486400" cy="26642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3867895"/>
            <a:ext cx="5486400" cy="576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19F4-62EA-4B0A-9731-F9D476818675}" type="datetimeFigureOut">
              <a:rPr lang="pl-PL" smtClean="0"/>
              <a:pPr/>
              <a:t>2018-11-14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931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A92037"/>
                </a:solidFill>
                <a:latin typeface="+mj-lt"/>
              </a:rPr>
              <a:t>Zaburzenia psychotyczne</a:t>
            </a:r>
            <a:endParaRPr lang="pl-PL" sz="2000" b="1" dirty="0">
              <a:solidFill>
                <a:srgbClr val="A92037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38678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Iwona Makowska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001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dirty="0" smtClean="0"/>
              <a:t>Schizofrenia -dane</a:t>
            </a:r>
            <a:r>
              <a:rPr lang="pl-PL" altLang="pl-PL" dirty="0" smtClean="0"/>
              <a:t> </a:t>
            </a:r>
            <a:r>
              <a:rPr lang="pl-PL" altLang="pl-PL" sz="4000" dirty="0" smtClean="0"/>
              <a:t>epidemiologiczne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u="sng" dirty="0" smtClean="0"/>
              <a:t>Czynniki kulturowe</a:t>
            </a:r>
            <a:endParaRPr lang="pl-PL" altLang="pl-PL" dirty="0" smtClean="0"/>
          </a:p>
          <a:p>
            <a:pPr eaLnBrk="1" hangingPunct="1"/>
            <a:r>
              <a:rPr lang="pl-PL" altLang="pl-PL" dirty="0" smtClean="0"/>
              <a:t>Schizofrenia występuje we wszystkich kulturach i społecznościach</a:t>
            </a:r>
          </a:p>
          <a:p>
            <a:pPr eaLnBrk="1" hangingPunct="1"/>
            <a:r>
              <a:rPr lang="pl-PL" altLang="pl-PL" dirty="0" smtClean="0"/>
              <a:t>Różnice w  ocenach rozpowszechnienia wynikają  z różnic dotyczących rozpoznawania (dostępność do służb medycznych, kryteria diagnostyczne)</a:t>
            </a:r>
          </a:p>
        </p:txBody>
      </p:sp>
    </p:spTree>
    <p:extLst>
      <p:ext uri="{BB962C8B-B14F-4D97-AF65-F5344CB8AC3E}">
        <p14:creationId xmlns:p14="http://schemas.microsoft.com/office/powerpoint/2010/main" val="7301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smtClean="0"/>
              <a:t>Schizofrenia -dane</a:t>
            </a:r>
            <a:r>
              <a:rPr lang="pl-PL" altLang="pl-PL" smtClean="0"/>
              <a:t> </a:t>
            </a:r>
            <a:r>
              <a:rPr lang="pl-PL" altLang="pl-PL" sz="4000" smtClean="0"/>
              <a:t>epidemiologiczne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u="sng" smtClean="0"/>
              <a:t>Czynniki społeczno-ekonomiczne</a:t>
            </a:r>
            <a:endParaRPr lang="pl-PL" altLang="pl-PL" smtClean="0"/>
          </a:p>
          <a:p>
            <a:pPr eaLnBrk="1" hangingPunct="1"/>
            <a:r>
              <a:rPr lang="pl-PL" altLang="pl-PL" smtClean="0"/>
              <a:t>Zapadalność i rozpowszechnienie większe na obszarach uprzemysłowionych</a:t>
            </a:r>
          </a:p>
          <a:p>
            <a:pPr eaLnBrk="1" hangingPunct="1"/>
            <a:r>
              <a:rPr lang="pl-PL" altLang="pl-PL" smtClean="0"/>
              <a:t> Zapadalność i rozpowszechnienie większe w miastach ponad 100 000 mieszkańców  (częstość występowania wzrasta  proporcjonalnie do rozmiarów miasta) niż w mniejszych miastach i na wsi</a:t>
            </a:r>
          </a:p>
        </p:txBody>
      </p:sp>
    </p:spTree>
    <p:extLst>
      <p:ext uri="{BB962C8B-B14F-4D97-AF65-F5344CB8AC3E}">
        <p14:creationId xmlns:p14="http://schemas.microsoft.com/office/powerpoint/2010/main" val="23546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smtClean="0"/>
              <a:t>Schizofrenia -dane</a:t>
            </a:r>
            <a:r>
              <a:rPr lang="pl-PL" altLang="pl-PL" smtClean="0"/>
              <a:t> </a:t>
            </a:r>
            <a:r>
              <a:rPr lang="pl-PL" altLang="pl-PL" sz="4000" smtClean="0"/>
              <a:t>epidemiologiczne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u="sng" smtClean="0"/>
              <a:t>Czynniki społeczno-ekonomiczne</a:t>
            </a:r>
            <a:endParaRPr lang="pl-PL" altLang="pl-PL" smtClean="0"/>
          </a:p>
          <a:p>
            <a:pPr eaLnBrk="1" hangingPunct="1"/>
            <a:r>
              <a:rPr lang="pl-PL" altLang="pl-PL" smtClean="0"/>
              <a:t>Pacjenci ze schizofrenią należą najczęściej do niższych warstw społecznych</a:t>
            </a:r>
          </a:p>
          <a:p>
            <a:pPr eaLnBrk="1" hangingPunct="1"/>
            <a:r>
              <a:rPr lang="pl-PL" altLang="pl-PL" smtClean="0"/>
              <a:t>Badania wskazują, że jest to raczej wynikiem - nie przyczyną- choroby ; rozkład klas społecznych ojców chorych osób i generalnej populacji nie różnią się</a:t>
            </a:r>
          </a:p>
        </p:txBody>
      </p:sp>
    </p:spTree>
    <p:extLst>
      <p:ext uri="{BB962C8B-B14F-4D97-AF65-F5344CB8AC3E}">
        <p14:creationId xmlns:p14="http://schemas.microsoft.com/office/powerpoint/2010/main" val="38200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287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u="sng" smtClean="0"/>
              <a:t>Schizofrenia jako istotny problem</a:t>
            </a:r>
            <a:r>
              <a:rPr lang="pl-PL" altLang="pl-PL" u="sng" smtClean="0"/>
              <a:t> </a:t>
            </a:r>
            <a:r>
              <a:rPr lang="pl-PL" altLang="pl-PL" sz="3200" u="sng" smtClean="0"/>
              <a:t>społeczny</a:t>
            </a:r>
            <a:endParaRPr lang="pl-PL" altLang="pl-PL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7772400" cy="377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mtClean="0"/>
              <a:t>Choroba rozpowszechniona-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mtClean="0"/>
              <a:t>   dotyczy ok. </a:t>
            </a:r>
            <a:r>
              <a:rPr lang="pl-PL" altLang="pl-PL" b="1" smtClean="0"/>
              <a:t>1 %</a:t>
            </a:r>
            <a:r>
              <a:rPr lang="pl-PL" altLang="pl-PL" smtClean="0"/>
              <a:t> populacji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mtClean="0"/>
              <a:t>Choroba przewlekła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mtClean="0"/>
              <a:t>Prowadzi do poważnych zaburzeń funkcjonowania psychospołecznego lub inwalidztwa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mtClean="0"/>
              <a:t>25-50 % chorych podejmuje próby „S”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mtClean="0"/>
              <a:t>10 % chorych popełnia samobójstwo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mtClean="0"/>
              <a:t>Nazywana „rakiem chorób psychicznych”</a:t>
            </a:r>
          </a:p>
          <a:p>
            <a:pPr eaLnBrk="1" hangingPunct="1">
              <a:lnSpc>
                <a:spcPct val="90000"/>
              </a:lnSpc>
            </a:pPr>
            <a:endParaRPr lang="pl-PL" altLang="pl-PL" smtClean="0"/>
          </a:p>
          <a:p>
            <a:pPr eaLnBrk="1" hangingPunct="1">
              <a:lnSpc>
                <a:spcPct val="90000"/>
              </a:lnSpc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533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u="sng" smtClean="0"/>
              <a:t>Schizofrenia - podobieństwa kulturowe</a:t>
            </a:r>
            <a:r>
              <a:rPr lang="pl-PL" altLang="pl-PL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57300"/>
            <a:ext cx="7772400" cy="3714750"/>
          </a:xfrm>
        </p:spPr>
        <p:txBody>
          <a:bodyPr/>
          <a:lstStyle/>
          <a:p>
            <a:pPr eaLnBrk="1" hangingPunct="1"/>
            <a:r>
              <a:rPr lang="pl-PL" altLang="pl-PL" smtClean="0"/>
              <a:t>Schizofrenia występuje we </a:t>
            </a:r>
            <a:r>
              <a:rPr lang="pl-PL" altLang="pl-PL" b="1" smtClean="0"/>
              <a:t>wszystkich</a:t>
            </a:r>
            <a:r>
              <a:rPr lang="pl-PL" altLang="pl-PL" smtClean="0"/>
              <a:t> kulturach i społecznościach</a:t>
            </a:r>
          </a:p>
          <a:p>
            <a:pPr eaLnBrk="1" hangingPunct="1"/>
            <a:r>
              <a:rPr lang="pl-PL" altLang="pl-PL" smtClean="0"/>
              <a:t>Część objawów jest identyczna na całym świecie</a:t>
            </a:r>
          </a:p>
          <a:p>
            <a:pPr algn="ctr" eaLnBrk="1" hangingPunct="1">
              <a:buFontTx/>
              <a:buNone/>
            </a:pPr>
            <a:r>
              <a:rPr lang="pl-PL" altLang="pl-PL" smtClean="0"/>
              <a:t>zaburzenia formalne myślenia</a:t>
            </a:r>
          </a:p>
          <a:p>
            <a:pPr algn="ctr" eaLnBrk="1" hangingPunct="1">
              <a:buFontTx/>
              <a:buNone/>
            </a:pPr>
            <a:r>
              <a:rPr lang="pl-PL" altLang="pl-PL" smtClean="0"/>
              <a:t>zaburzenia poznawcze</a:t>
            </a:r>
          </a:p>
          <a:p>
            <a:pPr algn="ctr" eaLnBrk="1" hangingPunct="1">
              <a:buFontTx/>
              <a:buNone/>
            </a:pPr>
            <a:r>
              <a:rPr lang="pl-PL" altLang="pl-PL" smtClean="0"/>
              <a:t>objawy negatywne</a:t>
            </a:r>
          </a:p>
        </p:txBody>
      </p:sp>
    </p:spTree>
    <p:extLst>
      <p:ext uri="{BB962C8B-B14F-4D97-AF65-F5344CB8AC3E}">
        <p14:creationId xmlns:p14="http://schemas.microsoft.com/office/powerpoint/2010/main" val="29748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u="sng" smtClean="0"/>
              <a:t>Schizofrenia - różnice  kulturowe</a:t>
            </a:r>
            <a:endParaRPr lang="pl-PL" altLang="pl-PL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077200" cy="3886200"/>
          </a:xfrm>
        </p:spPr>
        <p:txBody>
          <a:bodyPr/>
          <a:lstStyle/>
          <a:p>
            <a:pPr eaLnBrk="1" hangingPunct="1"/>
            <a:r>
              <a:rPr lang="pl-PL" altLang="pl-PL" smtClean="0"/>
              <a:t>Treść urojeń </a:t>
            </a:r>
          </a:p>
          <a:p>
            <a:pPr eaLnBrk="1" hangingPunct="1"/>
            <a:endParaRPr lang="pl-PL" altLang="pl-PL" smtClean="0"/>
          </a:p>
          <a:p>
            <a:pPr eaLnBrk="1" hangingPunct="1"/>
            <a:r>
              <a:rPr lang="pl-PL" altLang="pl-PL" smtClean="0"/>
              <a:t>Rokowanie (lepsze w krajach rozwijających się)</a:t>
            </a:r>
          </a:p>
          <a:p>
            <a:pPr eaLnBrk="1" hangingPunct="1">
              <a:buFontTx/>
              <a:buNone/>
            </a:pPr>
            <a:endParaRPr lang="pl-PL" altLang="pl-PL" smtClean="0"/>
          </a:p>
          <a:p>
            <a:pPr eaLnBrk="1" hangingPunct="1"/>
            <a:r>
              <a:rPr lang="pl-PL" altLang="pl-PL" smtClean="0"/>
              <a:t>Częstość ostrych epizodów psychotycznych (większa w krajach rozwijających się - wpływ infekcji, niedożywienia, opóźnionych interwencji medycznych)   </a:t>
            </a:r>
          </a:p>
        </p:txBody>
      </p:sp>
    </p:spTree>
    <p:extLst>
      <p:ext uri="{BB962C8B-B14F-4D97-AF65-F5344CB8AC3E}">
        <p14:creationId xmlns:p14="http://schemas.microsoft.com/office/powerpoint/2010/main" val="40136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smtClean="0"/>
              <a:t>Schizofrenia-rokowanie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5900"/>
            <a:ext cx="8915400" cy="30861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pl-PL" altLang="pl-PL" sz="2800" u="sng" dirty="0" smtClean="0"/>
              <a:t>Przyczyny lepszego rokowania w krajach rozwijających się</a:t>
            </a:r>
          </a:p>
          <a:p>
            <a:pPr eaLnBrk="1" hangingPunct="1">
              <a:buFontTx/>
              <a:buNone/>
            </a:pPr>
            <a:endParaRPr lang="pl-PL" altLang="pl-PL" sz="2400" u="sng" dirty="0" smtClean="0"/>
          </a:p>
          <a:p>
            <a:pPr eaLnBrk="1" hangingPunct="1"/>
            <a:r>
              <a:rPr lang="pl-PL" altLang="pl-PL" sz="2800" dirty="0" smtClean="0"/>
              <a:t>Większe wsparcie rodzin (liczne rodziny, silne więzy)</a:t>
            </a:r>
          </a:p>
          <a:p>
            <a:pPr eaLnBrk="1" hangingPunct="1"/>
            <a:endParaRPr lang="pl-PL" altLang="pl-PL" sz="2800" dirty="0" smtClean="0"/>
          </a:p>
          <a:p>
            <a:pPr eaLnBrk="1" hangingPunct="1"/>
            <a:r>
              <a:rPr lang="pl-PL" altLang="pl-PL" sz="2800" dirty="0" smtClean="0"/>
              <a:t>Mniejsza presja społeczna w przypadku braku pracy</a:t>
            </a:r>
          </a:p>
          <a:p>
            <a:pPr eaLnBrk="1" hangingPunct="1"/>
            <a:endParaRPr lang="pl-PL" altLang="pl-PL" sz="2800" dirty="0" smtClean="0"/>
          </a:p>
          <a:p>
            <a:pPr eaLnBrk="1" hangingPunct="1"/>
            <a:r>
              <a:rPr lang="pl-PL" altLang="pl-PL" sz="2800" dirty="0" smtClean="0"/>
              <a:t>Mniejsze obciążenie stresem na obszarach wiejskich</a:t>
            </a:r>
          </a:p>
          <a:p>
            <a:pPr eaLnBrk="1" hangingPunct="1"/>
            <a:endParaRPr lang="pl-PL" altLang="pl-PL" sz="2800" dirty="0" smtClean="0"/>
          </a:p>
          <a:p>
            <a:pPr eaLnBrk="1" hangingPunct="1"/>
            <a:r>
              <a:rPr lang="pl-PL" altLang="pl-PL" sz="2800" dirty="0" smtClean="0"/>
              <a:t>Mniejsza stygmatyzacja chorych psychicznie</a:t>
            </a:r>
          </a:p>
        </p:txBody>
      </p:sp>
    </p:spTree>
    <p:extLst>
      <p:ext uri="{BB962C8B-B14F-4D97-AF65-F5344CB8AC3E}">
        <p14:creationId xmlns:p14="http://schemas.microsoft.com/office/powerpoint/2010/main" val="10943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Przypadek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Pacjent</a:t>
            </a:r>
            <a:r>
              <a:rPr lang="en-US" dirty="0" smtClean="0"/>
              <a:t> </a:t>
            </a:r>
            <a:r>
              <a:rPr lang="en-US" dirty="0" err="1" smtClean="0"/>
              <a:t>lat</a:t>
            </a:r>
            <a:r>
              <a:rPr lang="en-US" dirty="0" smtClean="0"/>
              <a:t> 27 </a:t>
            </a:r>
            <a:r>
              <a:rPr lang="en-US" dirty="0" err="1" smtClean="0"/>
              <a:t>przywieziony</a:t>
            </a:r>
            <a:r>
              <a:rPr lang="en-US" dirty="0" smtClean="0"/>
              <a:t> do IP </a:t>
            </a:r>
            <a:r>
              <a:rPr lang="en-US" dirty="0" err="1" smtClean="0"/>
              <a:t>przez</a:t>
            </a:r>
            <a:r>
              <a:rPr lang="en-US" dirty="0" smtClean="0"/>
              <a:t> </a:t>
            </a:r>
            <a:r>
              <a:rPr lang="en-US" dirty="0" err="1" smtClean="0"/>
              <a:t>rodzinę</a:t>
            </a:r>
            <a:r>
              <a:rPr lang="en-US" dirty="0" smtClean="0"/>
              <a:t>, </a:t>
            </a:r>
            <a:r>
              <a:rPr lang="en-US" dirty="0" err="1" smtClean="0"/>
              <a:t>która</a:t>
            </a:r>
            <a:r>
              <a:rPr lang="en-US" dirty="0" smtClean="0"/>
              <a:t> </a:t>
            </a:r>
            <a:r>
              <a:rPr lang="en-US" dirty="0" err="1" smtClean="0"/>
              <a:t>relacjonuje</a:t>
            </a:r>
            <a:r>
              <a:rPr lang="en-US" dirty="0" smtClean="0"/>
              <a:t> </a:t>
            </a:r>
            <a:r>
              <a:rPr lang="en-US" dirty="0" err="1" smtClean="0"/>
              <a:t>zmianę</a:t>
            </a:r>
            <a:r>
              <a:rPr lang="en-US" dirty="0" smtClean="0"/>
              <a:t> </a:t>
            </a:r>
            <a:r>
              <a:rPr lang="en-US" dirty="0" err="1" smtClean="0"/>
              <a:t>zachowania</a:t>
            </a:r>
            <a:r>
              <a:rPr lang="en-US" dirty="0" smtClean="0"/>
              <a:t> </a:t>
            </a:r>
            <a:r>
              <a:rPr lang="en-US" dirty="0" err="1" smtClean="0"/>
              <a:t>syna</a:t>
            </a:r>
            <a:r>
              <a:rPr lang="en-US" dirty="0" smtClean="0"/>
              <a:t> od ok. </a:t>
            </a:r>
            <a:r>
              <a:rPr lang="en-US" dirty="0" err="1" smtClean="0"/>
              <a:t>roku</a:t>
            </a:r>
            <a:r>
              <a:rPr lang="en-US" dirty="0" smtClean="0"/>
              <a:t>. </a:t>
            </a:r>
            <a:r>
              <a:rPr lang="en-US" dirty="0" err="1" smtClean="0"/>
              <a:t>Według</a:t>
            </a:r>
            <a:r>
              <a:rPr lang="en-US" dirty="0" smtClean="0"/>
              <a:t> </a:t>
            </a:r>
            <a:r>
              <a:rPr lang="en-US" dirty="0" err="1" smtClean="0"/>
              <a:t>nich</a:t>
            </a:r>
            <a:r>
              <a:rPr lang="en-US" dirty="0" smtClean="0"/>
              <a:t>: “</a:t>
            </a:r>
            <a:r>
              <a:rPr lang="en-US" dirty="0" err="1" smtClean="0"/>
              <a:t>przestał</a:t>
            </a:r>
            <a:r>
              <a:rPr lang="en-US" dirty="0" smtClean="0"/>
              <a:t> </a:t>
            </a:r>
            <a:r>
              <a:rPr lang="en-US" dirty="0" err="1" smtClean="0"/>
              <a:t>wychodzić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znajomymi</a:t>
            </a:r>
            <a:r>
              <a:rPr lang="en-US" dirty="0" smtClean="0"/>
              <a:t>, </a:t>
            </a:r>
            <a:r>
              <a:rPr lang="en-US" dirty="0" err="1" smtClean="0"/>
              <a:t>mniej</a:t>
            </a:r>
            <a:r>
              <a:rPr lang="en-US" dirty="0" smtClean="0"/>
              <a:t> </a:t>
            </a:r>
            <a:r>
              <a:rPr lang="en-US" dirty="0" err="1" smtClean="0"/>
              <a:t>dbał</a:t>
            </a:r>
            <a:r>
              <a:rPr lang="en-US" dirty="0" smtClean="0"/>
              <a:t> o </a:t>
            </a:r>
            <a:r>
              <a:rPr lang="en-US" dirty="0" err="1" smtClean="0"/>
              <a:t>swój</a:t>
            </a:r>
            <a:r>
              <a:rPr lang="en-US" dirty="0" smtClean="0"/>
              <a:t> </a:t>
            </a:r>
            <a:r>
              <a:rPr lang="en-US" dirty="0" err="1" smtClean="0"/>
              <a:t>wygląd</a:t>
            </a:r>
            <a:r>
              <a:rPr lang="en-US" dirty="0" smtClean="0"/>
              <a:t>, </a:t>
            </a:r>
            <a:r>
              <a:rPr lang="en-US" dirty="0" err="1" smtClean="0"/>
              <a:t>higienę</a:t>
            </a:r>
            <a:r>
              <a:rPr lang="en-US" dirty="0" smtClean="0"/>
              <a:t>…a od </a:t>
            </a:r>
            <a:r>
              <a:rPr lang="en-US" dirty="0" err="1" smtClean="0"/>
              <a:t>jakiegoś</a:t>
            </a:r>
            <a:r>
              <a:rPr lang="en-US" dirty="0" smtClean="0"/>
              <a:t> </a:t>
            </a:r>
            <a:r>
              <a:rPr lang="en-US" dirty="0" err="1" smtClean="0"/>
              <a:t>czasu</a:t>
            </a:r>
            <a:r>
              <a:rPr lang="en-US" dirty="0" smtClean="0"/>
              <a:t> </a:t>
            </a:r>
            <a:r>
              <a:rPr lang="en-US" dirty="0" err="1" smtClean="0"/>
              <a:t>ciągle</a:t>
            </a:r>
            <a:r>
              <a:rPr lang="en-US" dirty="0" smtClean="0"/>
              <a:t> </a:t>
            </a:r>
            <a:r>
              <a:rPr lang="en-US" dirty="0" err="1" smtClean="0"/>
              <a:t>gada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go </a:t>
            </a:r>
            <a:r>
              <a:rPr lang="en-US" dirty="0" err="1" smtClean="0"/>
              <a:t>obserwują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w </a:t>
            </a:r>
            <a:r>
              <a:rPr lang="en-US" dirty="0" err="1" smtClean="0"/>
              <a:t>telewizji</a:t>
            </a:r>
            <a:r>
              <a:rPr lang="en-US" dirty="0" smtClean="0"/>
              <a:t> </a:t>
            </a:r>
            <a:r>
              <a:rPr lang="en-US" dirty="0" err="1" smtClean="0"/>
              <a:t>mówią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jego</a:t>
            </a:r>
            <a:r>
              <a:rPr lang="en-US" dirty="0" smtClean="0"/>
              <a:t> </a:t>
            </a:r>
            <a:r>
              <a:rPr lang="en-US" dirty="0" err="1" smtClean="0"/>
              <a:t>temat</a:t>
            </a:r>
            <a:r>
              <a:rPr lang="en-US" dirty="0" smtClean="0"/>
              <a:t>, </a:t>
            </a:r>
            <a:r>
              <a:rPr lang="en-US" dirty="0" err="1" smtClean="0"/>
              <a:t>słyszy</a:t>
            </a:r>
            <a:r>
              <a:rPr lang="en-US" dirty="0" smtClean="0"/>
              <a:t> </a:t>
            </a:r>
            <a:r>
              <a:rPr lang="en-US" dirty="0" err="1" smtClean="0"/>
              <a:t>komentarze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swój</a:t>
            </a:r>
            <a:r>
              <a:rPr lang="en-US" dirty="0" smtClean="0"/>
              <a:t> </a:t>
            </a:r>
            <a:r>
              <a:rPr lang="en-US" dirty="0" err="1" smtClean="0"/>
              <a:t>temat</a:t>
            </a:r>
            <a:r>
              <a:rPr lang="en-US" dirty="0" smtClean="0"/>
              <a:t>, </a:t>
            </a:r>
            <a:r>
              <a:rPr lang="en-US" dirty="0" err="1" smtClean="0"/>
              <a:t>krytykę</a:t>
            </a:r>
            <a:r>
              <a:rPr lang="en-US" dirty="0" smtClean="0"/>
              <a:t>….</a:t>
            </a:r>
            <a:r>
              <a:rPr lang="en-US" dirty="0" err="1" smtClean="0"/>
              <a:t>mówi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chcą</a:t>
            </a:r>
            <a:r>
              <a:rPr lang="en-US" dirty="0" smtClean="0"/>
              <a:t> go </a:t>
            </a:r>
            <a:r>
              <a:rPr lang="en-US" dirty="0" err="1" smtClean="0"/>
              <a:t>zniszczyć</a:t>
            </a:r>
            <a:r>
              <a:rPr lang="en-US" dirty="0" smtClean="0"/>
              <a:t>, </a:t>
            </a:r>
            <a:r>
              <a:rPr lang="en-US" dirty="0" err="1" smtClean="0"/>
              <a:t>uniemożliwić</a:t>
            </a:r>
            <a:r>
              <a:rPr lang="en-US" dirty="0" smtClean="0"/>
              <a:t> </a:t>
            </a:r>
            <a:r>
              <a:rPr lang="en-US" dirty="0" err="1" smtClean="0"/>
              <a:t>osiągnięcie</a:t>
            </a:r>
            <a:r>
              <a:rPr lang="en-US" dirty="0" smtClean="0"/>
              <a:t> </a:t>
            </a:r>
            <a:r>
              <a:rPr lang="en-US" dirty="0" err="1" smtClean="0"/>
              <a:t>sukcesu</a:t>
            </a:r>
            <a:r>
              <a:rPr lang="en-US" dirty="0" smtClean="0"/>
              <a:t>…”</a:t>
            </a:r>
          </a:p>
          <a:p>
            <a:r>
              <a:rPr lang="en-US" dirty="0" smtClean="0"/>
              <a:t>W </a:t>
            </a:r>
            <a:r>
              <a:rPr lang="en-US" dirty="0" err="1" smtClean="0"/>
              <a:t>kontakcie</a:t>
            </a:r>
            <a:r>
              <a:rPr lang="en-US" dirty="0" smtClean="0"/>
              <a:t> </a:t>
            </a:r>
            <a:r>
              <a:rPr lang="en-US" dirty="0" err="1" smtClean="0"/>
              <a:t>pacjent</a:t>
            </a:r>
            <a:r>
              <a:rPr lang="en-US" dirty="0" smtClean="0"/>
              <a:t> </a:t>
            </a:r>
            <a:r>
              <a:rPr lang="en-US" dirty="0" err="1" smtClean="0"/>
              <a:t>wniepokoju</a:t>
            </a:r>
            <a:r>
              <a:rPr lang="en-US" dirty="0" smtClean="0"/>
              <a:t>, </a:t>
            </a:r>
            <a:r>
              <a:rPr lang="en-US" dirty="0" err="1" smtClean="0"/>
              <a:t>nieufny</a:t>
            </a:r>
            <a:r>
              <a:rPr lang="en-US" dirty="0" smtClean="0"/>
              <a:t>, </a:t>
            </a:r>
            <a:r>
              <a:rPr lang="en-US" dirty="0" err="1" smtClean="0"/>
              <a:t>wycofany</a:t>
            </a:r>
            <a:r>
              <a:rPr lang="en-US" dirty="0" smtClean="0"/>
              <a:t>, </a:t>
            </a:r>
            <a:r>
              <a:rPr lang="en-US" dirty="0" err="1" smtClean="0"/>
              <a:t>bacznie</a:t>
            </a:r>
            <a:r>
              <a:rPr lang="en-US" dirty="0" smtClean="0"/>
              <a:t> </a:t>
            </a:r>
            <a:r>
              <a:rPr lang="en-US" dirty="0" err="1" smtClean="0"/>
              <a:t>obserwuje</a:t>
            </a:r>
            <a:r>
              <a:rPr lang="en-US" dirty="0" smtClean="0"/>
              <a:t> </a:t>
            </a:r>
            <a:r>
              <a:rPr lang="en-US" dirty="0" err="1" smtClean="0"/>
              <a:t>otoczenie,niechętnie</a:t>
            </a:r>
            <a:r>
              <a:rPr lang="en-US" dirty="0" smtClean="0"/>
              <a:t> </a:t>
            </a:r>
            <a:r>
              <a:rPr lang="en-US" dirty="0" err="1" smtClean="0"/>
              <a:t>wchodzi</a:t>
            </a:r>
            <a:r>
              <a:rPr lang="en-US" dirty="0" smtClean="0"/>
              <a:t> w </a:t>
            </a:r>
            <a:r>
              <a:rPr lang="en-US" dirty="0" err="1" smtClean="0"/>
              <a:t>kontakt</a:t>
            </a:r>
            <a:r>
              <a:rPr lang="en-US" dirty="0" smtClean="0"/>
              <a:t> z </a:t>
            </a:r>
            <a:r>
              <a:rPr lang="en-US" dirty="0" err="1" smtClean="0"/>
              <a:t>badającym</a:t>
            </a:r>
            <a:r>
              <a:rPr lang="en-US" dirty="0" smtClean="0"/>
              <a:t>. </a:t>
            </a:r>
            <a:r>
              <a:rPr lang="en-US" dirty="0" err="1" smtClean="0"/>
              <a:t>Mówi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: “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mogę</a:t>
            </a:r>
            <a:r>
              <a:rPr lang="en-US" dirty="0" smtClean="0"/>
              <a:t> </a:t>
            </a:r>
            <a:r>
              <a:rPr lang="en-US" dirty="0" err="1" smtClean="0"/>
              <a:t>chodzić</a:t>
            </a:r>
            <a:r>
              <a:rPr lang="en-US" dirty="0" smtClean="0"/>
              <a:t> do </a:t>
            </a:r>
            <a:r>
              <a:rPr lang="en-US" dirty="0" err="1" smtClean="0"/>
              <a:t>pracy</a:t>
            </a:r>
            <a:r>
              <a:rPr lang="en-US" dirty="0" smtClean="0"/>
              <a:t>, </a:t>
            </a:r>
            <a:r>
              <a:rPr lang="en-US" dirty="0" err="1" smtClean="0"/>
              <a:t>oni</a:t>
            </a:r>
            <a:r>
              <a:rPr lang="en-US" dirty="0" smtClean="0"/>
              <a:t> tam </a:t>
            </a:r>
            <a:r>
              <a:rPr lang="en-US" dirty="0" err="1" smtClean="0"/>
              <a:t>wszyscy</a:t>
            </a:r>
            <a:r>
              <a:rPr lang="en-US" dirty="0" smtClean="0"/>
              <a:t> </a:t>
            </a:r>
            <a:r>
              <a:rPr lang="en-US" dirty="0" err="1" smtClean="0"/>
              <a:t>knują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mój</a:t>
            </a:r>
            <a:r>
              <a:rPr lang="en-US" dirty="0" smtClean="0"/>
              <a:t> </a:t>
            </a:r>
            <a:r>
              <a:rPr lang="en-US" dirty="0" err="1" smtClean="0"/>
              <a:t>temat</a:t>
            </a:r>
            <a:r>
              <a:rPr lang="en-US" dirty="0" smtClean="0"/>
              <a:t>, </a:t>
            </a:r>
            <a:r>
              <a:rPr lang="en-US" dirty="0" err="1" smtClean="0"/>
              <a:t>słyszę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ciągle</a:t>
            </a:r>
            <a:r>
              <a:rPr lang="en-US" dirty="0" smtClean="0"/>
              <a:t> </a:t>
            </a:r>
            <a:r>
              <a:rPr lang="en-US" dirty="0" err="1" smtClean="0"/>
              <a:t>komentują</a:t>
            </a:r>
            <a:r>
              <a:rPr lang="en-US" dirty="0" smtClean="0"/>
              <a:t> co </a:t>
            </a:r>
            <a:r>
              <a:rPr lang="en-US" dirty="0" err="1" smtClean="0"/>
              <a:t>robię</a:t>
            </a:r>
            <a:r>
              <a:rPr lang="en-US" dirty="0" smtClean="0"/>
              <a:t>, </a:t>
            </a:r>
            <a:r>
              <a:rPr lang="en-US" dirty="0" err="1" smtClean="0"/>
              <a:t>spiskują</a:t>
            </a:r>
            <a:r>
              <a:rPr lang="en-US" dirty="0" smtClean="0"/>
              <a:t> </a:t>
            </a:r>
            <a:r>
              <a:rPr lang="en-US" dirty="0" err="1" smtClean="0"/>
              <a:t>przeciwko</a:t>
            </a:r>
            <a:r>
              <a:rPr lang="en-US" dirty="0" smtClean="0"/>
              <a:t> </a:t>
            </a:r>
            <a:r>
              <a:rPr lang="en-US" dirty="0" err="1" smtClean="0"/>
              <a:t>mnie</a:t>
            </a:r>
            <a:r>
              <a:rPr lang="en-US" dirty="0" smtClean="0"/>
              <a:t>, </a:t>
            </a:r>
            <a:r>
              <a:rPr lang="en-US" dirty="0" err="1" smtClean="0"/>
              <a:t>założyli</a:t>
            </a:r>
            <a:r>
              <a:rPr lang="en-US" dirty="0" smtClean="0"/>
              <a:t> w </a:t>
            </a:r>
            <a:r>
              <a:rPr lang="en-US" dirty="0" err="1" smtClean="0"/>
              <a:t>moim</a:t>
            </a:r>
            <a:r>
              <a:rPr lang="en-US" dirty="0" smtClean="0"/>
              <a:t> </a:t>
            </a:r>
            <a:r>
              <a:rPr lang="en-US" dirty="0" err="1" smtClean="0"/>
              <a:t>komputerze</a:t>
            </a:r>
            <a:r>
              <a:rPr lang="en-US" dirty="0" smtClean="0"/>
              <a:t> program </a:t>
            </a:r>
            <a:r>
              <a:rPr lang="en-US" dirty="0" err="1" smtClean="0"/>
              <a:t>szpiegowski</a:t>
            </a:r>
            <a:r>
              <a:rPr lang="en-US" dirty="0" smtClean="0"/>
              <a:t>, </a:t>
            </a:r>
            <a:r>
              <a:rPr lang="en-US" dirty="0" err="1" smtClean="0"/>
              <a:t>kontrolują</a:t>
            </a:r>
            <a:r>
              <a:rPr lang="en-US" dirty="0" smtClean="0"/>
              <a:t> </a:t>
            </a:r>
            <a:r>
              <a:rPr lang="en-US" dirty="0" err="1" smtClean="0"/>
              <a:t>każdy</a:t>
            </a:r>
            <a:r>
              <a:rPr lang="en-US" dirty="0" smtClean="0"/>
              <a:t> </a:t>
            </a:r>
            <a:r>
              <a:rPr lang="en-US" dirty="0" err="1" smtClean="0"/>
              <a:t>wysłany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, </a:t>
            </a:r>
            <a:r>
              <a:rPr lang="en-US" dirty="0" err="1" smtClean="0"/>
              <a:t>chcą</a:t>
            </a:r>
            <a:r>
              <a:rPr lang="en-US" dirty="0" smtClean="0"/>
              <a:t> </a:t>
            </a:r>
            <a:r>
              <a:rPr lang="en-US" dirty="0" err="1" smtClean="0"/>
              <a:t>przejąć</a:t>
            </a:r>
            <a:r>
              <a:rPr lang="en-US" dirty="0" smtClean="0"/>
              <a:t> </a:t>
            </a:r>
            <a:r>
              <a:rPr lang="en-US" dirty="0" err="1" smtClean="0"/>
              <a:t>moje</a:t>
            </a:r>
            <a:r>
              <a:rPr lang="en-US" dirty="0" smtClean="0"/>
              <a:t> </a:t>
            </a:r>
            <a:r>
              <a:rPr lang="en-US" dirty="0" err="1" smtClean="0"/>
              <a:t>pomysły</a:t>
            </a:r>
            <a:r>
              <a:rPr lang="en-US" dirty="0" smtClean="0"/>
              <a:t>…</a:t>
            </a:r>
            <a:r>
              <a:rPr lang="en-US" dirty="0" err="1" smtClean="0"/>
              <a:t>nawet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idę</a:t>
            </a:r>
            <a:r>
              <a:rPr lang="en-US" dirty="0" smtClean="0"/>
              <a:t> </a:t>
            </a:r>
            <a:r>
              <a:rPr lang="en-US" dirty="0" err="1" smtClean="0"/>
              <a:t>ulicą</a:t>
            </a:r>
            <a:r>
              <a:rPr lang="en-US" dirty="0" smtClean="0"/>
              <a:t> to </a:t>
            </a:r>
            <a:r>
              <a:rPr lang="en-US" dirty="0" err="1" smtClean="0"/>
              <a:t>widzę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mnie</a:t>
            </a:r>
            <a:r>
              <a:rPr lang="en-US" dirty="0" smtClean="0"/>
              <a:t> </a:t>
            </a:r>
            <a:r>
              <a:rPr lang="en-US" dirty="0" err="1" smtClean="0"/>
              <a:t>śledzą</a:t>
            </a:r>
            <a:r>
              <a:rPr lang="en-US" dirty="0" smtClean="0"/>
              <a:t>, </a:t>
            </a:r>
            <a:r>
              <a:rPr lang="en-US" dirty="0" err="1" smtClean="0"/>
              <a:t>poznaję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…to </a:t>
            </a:r>
            <a:r>
              <a:rPr lang="en-US" dirty="0" err="1" smtClean="0"/>
              <a:t>są</a:t>
            </a:r>
            <a:r>
              <a:rPr lang="en-US" dirty="0" smtClean="0"/>
              <a:t> </a:t>
            </a:r>
            <a:r>
              <a:rPr lang="en-US" dirty="0" err="1" smtClean="0"/>
              <a:t>tacy</a:t>
            </a:r>
            <a:r>
              <a:rPr lang="en-US" dirty="0" smtClean="0"/>
              <a:t> </a:t>
            </a:r>
            <a:r>
              <a:rPr lang="en-US" dirty="0" err="1" smtClean="0"/>
              <a:t>mężczyźni</a:t>
            </a:r>
            <a:r>
              <a:rPr lang="en-US" dirty="0" smtClean="0"/>
              <a:t> w </a:t>
            </a:r>
            <a:r>
              <a:rPr lang="en-US" dirty="0" err="1" smtClean="0"/>
              <a:t>czarnych</a:t>
            </a:r>
            <a:r>
              <a:rPr lang="en-US" dirty="0" smtClean="0"/>
              <a:t> </a:t>
            </a:r>
            <a:r>
              <a:rPr lang="en-US" dirty="0" err="1" smtClean="0"/>
              <a:t>spodanich</a:t>
            </a:r>
            <a:r>
              <a:rPr lang="en-US" dirty="0" smtClean="0"/>
              <a:t>, </a:t>
            </a:r>
            <a:r>
              <a:rPr lang="en-US" dirty="0" err="1" smtClean="0"/>
              <a:t>przekazują</a:t>
            </a:r>
            <a:r>
              <a:rPr lang="en-US" dirty="0" smtClean="0"/>
              <a:t> </a:t>
            </a:r>
            <a:r>
              <a:rPr lang="en-US" dirty="0" err="1" smtClean="0"/>
              <a:t>sobie</a:t>
            </a:r>
            <a:r>
              <a:rPr lang="en-US" dirty="0" smtClean="0"/>
              <a:t> </a:t>
            </a:r>
            <a:r>
              <a:rPr lang="en-US" dirty="0" err="1" smtClean="0"/>
              <a:t>informacje</a:t>
            </a:r>
            <a:r>
              <a:rPr lang="en-US" dirty="0" smtClean="0"/>
              <a:t> </a:t>
            </a:r>
            <a:r>
              <a:rPr lang="en-US" dirty="0" err="1" smtClean="0"/>
              <a:t>gdzie</a:t>
            </a:r>
            <a:r>
              <a:rPr lang="en-US" dirty="0" smtClean="0"/>
              <a:t> </a:t>
            </a:r>
            <a:r>
              <a:rPr lang="en-US" dirty="0" err="1" smtClean="0"/>
              <a:t>jestem</a:t>
            </a:r>
            <a:r>
              <a:rPr lang="en-US" dirty="0" smtClean="0"/>
              <a:t> </a:t>
            </a:r>
            <a:r>
              <a:rPr lang="en-US" dirty="0" err="1" smtClean="0"/>
              <a:t>przez</a:t>
            </a:r>
            <a:r>
              <a:rPr lang="en-US" dirty="0" smtClean="0"/>
              <a:t> GPS…</a:t>
            </a:r>
            <a:r>
              <a:rPr lang="en-US" dirty="0" err="1" smtClean="0"/>
              <a:t>wiem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jeżdżą</a:t>
            </a:r>
            <a:r>
              <a:rPr lang="en-US" dirty="0" smtClean="0"/>
              <a:t> </a:t>
            </a:r>
            <a:r>
              <a:rPr lang="en-US" dirty="0" err="1" smtClean="0"/>
              <a:t>autami</a:t>
            </a:r>
            <a:r>
              <a:rPr lang="en-US" dirty="0" smtClean="0"/>
              <a:t> </a:t>
            </a:r>
            <a:r>
              <a:rPr lang="en-US" dirty="0" err="1" smtClean="0"/>
              <a:t>ochrony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nauki</a:t>
            </a:r>
            <a:r>
              <a:rPr lang="en-US" dirty="0" smtClean="0"/>
              <a:t> </a:t>
            </a:r>
            <a:r>
              <a:rPr lang="en-US" dirty="0" err="1" smtClean="0"/>
              <a:t>jazdy</a:t>
            </a:r>
            <a:r>
              <a:rPr lang="en-US" dirty="0" smtClean="0"/>
              <a:t>..”, “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mogę</a:t>
            </a:r>
            <a:r>
              <a:rPr lang="en-US" dirty="0" smtClean="0"/>
              <a:t> </a:t>
            </a:r>
            <a:r>
              <a:rPr lang="en-US" dirty="0" err="1" smtClean="0"/>
              <a:t>spać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jeść</a:t>
            </a:r>
            <a:r>
              <a:rPr lang="en-US" dirty="0"/>
              <a:t> </a:t>
            </a:r>
            <a:r>
              <a:rPr lang="en-US" dirty="0" err="1" smtClean="0"/>
              <a:t>przez</a:t>
            </a:r>
            <a:r>
              <a:rPr lang="en-US" dirty="0" smtClean="0"/>
              <a:t> </a:t>
            </a:r>
            <a:r>
              <a:rPr lang="en-US" dirty="0" err="1" smtClean="0"/>
              <a:t>nich</a:t>
            </a:r>
            <a:r>
              <a:rPr lang="en-US" dirty="0" smtClean="0"/>
              <a:t>, </a:t>
            </a:r>
            <a:r>
              <a:rPr lang="en-US" dirty="0" err="1" smtClean="0"/>
              <a:t>zatruwają</a:t>
            </a:r>
            <a:r>
              <a:rPr lang="en-US" dirty="0" smtClean="0"/>
              <a:t> mi </a:t>
            </a:r>
            <a:r>
              <a:rPr lang="en-US" dirty="0" err="1" smtClean="0"/>
              <a:t>życie</a:t>
            </a:r>
            <a:r>
              <a:rPr lang="en-US" dirty="0" smtClean="0"/>
              <a:t>, </a:t>
            </a:r>
            <a:r>
              <a:rPr lang="en-US" dirty="0" err="1" smtClean="0"/>
              <a:t>nawet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sedzę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w </a:t>
            </a:r>
            <a:r>
              <a:rPr lang="en-US" dirty="0" err="1" smtClean="0"/>
              <a:t>pokoju</a:t>
            </a:r>
            <a:r>
              <a:rPr lang="en-US" dirty="0" smtClean="0"/>
              <a:t> to </a:t>
            </a:r>
            <a:r>
              <a:rPr lang="en-US" dirty="0" err="1" smtClean="0"/>
              <a:t>słyszę</a:t>
            </a:r>
            <a:r>
              <a:rPr lang="en-US" dirty="0" smtClean="0"/>
              <a:t> </a:t>
            </a:r>
            <a:r>
              <a:rPr lang="en-US" dirty="0" err="1" smtClean="0"/>
              <a:t>ciągle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mnie</a:t>
            </a:r>
            <a:r>
              <a:rPr lang="en-US" dirty="0" smtClean="0"/>
              <a:t> </a:t>
            </a:r>
            <a:r>
              <a:rPr lang="en-US" dirty="0" err="1" smtClean="0"/>
              <a:t>wyszydzają</a:t>
            </a:r>
            <a:r>
              <a:rPr lang="en-US" dirty="0" smtClean="0"/>
              <a:t>…</a:t>
            </a:r>
            <a:r>
              <a:rPr lang="en-US" dirty="0" err="1" smtClean="0"/>
              <a:t>mówią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nic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osiągnę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moje</a:t>
            </a:r>
            <a:r>
              <a:rPr lang="en-US" dirty="0" smtClean="0"/>
              <a:t> </a:t>
            </a:r>
            <a:r>
              <a:rPr lang="en-US" dirty="0" err="1" smtClean="0"/>
              <a:t>pomysły</a:t>
            </a:r>
            <a:r>
              <a:rPr lang="en-US" dirty="0" smtClean="0"/>
              <a:t> </a:t>
            </a:r>
            <a:r>
              <a:rPr lang="en-US" dirty="0" err="1" smtClean="0"/>
              <a:t>są</a:t>
            </a:r>
            <a:r>
              <a:rPr lang="en-US" dirty="0" smtClean="0"/>
              <a:t> </a:t>
            </a:r>
            <a:r>
              <a:rPr lang="en-US" dirty="0" err="1" smtClean="0"/>
              <a:t>nic</a:t>
            </a:r>
            <a:r>
              <a:rPr lang="en-US" dirty="0" smtClean="0"/>
              <a:t> </a:t>
            </a:r>
            <a:r>
              <a:rPr lang="en-US" dirty="0" err="1" smtClean="0"/>
              <a:t>niewarte</a:t>
            </a:r>
            <a:r>
              <a:rPr lang="en-US" dirty="0" smtClean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4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postępowania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Wstępna diagnoza: Schizofrenia paranoidalna</a:t>
            </a:r>
          </a:p>
          <a:p>
            <a:r>
              <a:rPr lang="pl-PL" dirty="0" smtClean="0"/>
              <a:t>Diagnoza różnicowa: inne psychozy urojeniowe, wykluczenie organicznych przyczyn czy SPA</a:t>
            </a:r>
          </a:p>
          <a:p>
            <a:r>
              <a:rPr lang="pl-PL" dirty="0" smtClean="0"/>
              <a:t>Dodatkowe działania wspierające diagnozę różnicową:</a:t>
            </a:r>
          </a:p>
          <a:p>
            <a:pPr lvl="1"/>
            <a:r>
              <a:rPr lang="pl-PL" dirty="0" smtClean="0"/>
              <a:t>Wywiad rodzinny</a:t>
            </a:r>
          </a:p>
          <a:p>
            <a:pPr lvl="1"/>
            <a:r>
              <a:rPr lang="pl-PL" dirty="0" smtClean="0"/>
              <a:t>Badanie toksykologiczne, laboratoryjne (m.in. Hormony tarczycy, morfologia, próby wątrobowe, elektrolity), CT głowy</a:t>
            </a:r>
          </a:p>
          <a:p>
            <a:pPr lvl="1"/>
            <a:r>
              <a:rPr lang="pl-PL" dirty="0" smtClean="0"/>
              <a:t>Konsultacja neurologiczna,</a:t>
            </a:r>
          </a:p>
          <a:p>
            <a:pPr lvl="1"/>
            <a:r>
              <a:rPr lang="pl-PL" dirty="0" smtClean="0"/>
              <a:t>Badanie psychologiczne (m.in. Neuropsychologiczne)</a:t>
            </a:r>
          </a:p>
          <a:p>
            <a:pPr lvl="1"/>
            <a:r>
              <a:rPr lang="pl-PL" dirty="0" smtClean="0"/>
              <a:t>Leczenie: neuroleptyk atypowy lub klasyczny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39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96516"/>
            <a:ext cx="8604448" cy="338740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pl-PL" altLang="pl-PL" dirty="0" smtClean="0"/>
              <a:t>	</a:t>
            </a:r>
            <a:r>
              <a:rPr lang="pl-PL" altLang="pl-PL" sz="4000" dirty="0" smtClean="0"/>
              <a:t>Obj. pozytywne </a:t>
            </a:r>
            <a:r>
              <a:rPr lang="pl-PL" altLang="pl-PL" sz="2800" dirty="0" smtClean="0"/>
              <a:t>				</a:t>
            </a:r>
            <a:r>
              <a:rPr lang="pl-PL" altLang="pl-PL" sz="4000" dirty="0" err="1" smtClean="0"/>
              <a:t>Obj.negatywne</a:t>
            </a:r>
            <a:endParaRPr lang="pl-PL" altLang="pl-PL" sz="4000" dirty="0" smtClean="0"/>
          </a:p>
          <a:p>
            <a:pPr algn="ctr" eaLnBrk="1" hangingPunct="1">
              <a:buFontTx/>
              <a:buNone/>
            </a:pPr>
            <a:r>
              <a:rPr lang="pl-PL" altLang="pl-PL" sz="4000" b="1" dirty="0" smtClean="0"/>
              <a:t>    </a:t>
            </a:r>
          </a:p>
          <a:p>
            <a:pPr algn="ctr" eaLnBrk="1" hangingPunct="1">
              <a:buFontTx/>
              <a:buNone/>
            </a:pPr>
            <a:r>
              <a:rPr lang="pl-PL" altLang="pl-PL" sz="4000" b="1" dirty="0" smtClean="0"/>
              <a:t>SCHIZOFRENIA</a:t>
            </a:r>
          </a:p>
          <a:p>
            <a:pPr algn="ctr" eaLnBrk="1" hangingPunct="1">
              <a:buFontTx/>
              <a:buNone/>
            </a:pPr>
            <a:endParaRPr lang="pl-PL" altLang="pl-PL" sz="4000" b="1" dirty="0" smtClean="0"/>
          </a:p>
          <a:p>
            <a:pPr eaLnBrk="1" hangingPunct="1">
              <a:buFontTx/>
              <a:buNone/>
            </a:pPr>
            <a:r>
              <a:rPr lang="pl-PL" altLang="pl-PL" sz="4000" dirty="0" smtClean="0"/>
              <a:t>	</a:t>
            </a:r>
            <a:r>
              <a:rPr lang="pl-PL" altLang="pl-PL" sz="4000" dirty="0" err="1" smtClean="0"/>
              <a:t>Zab</a:t>
            </a:r>
            <a:r>
              <a:rPr lang="pl-PL" altLang="pl-PL" sz="4000" dirty="0" smtClean="0"/>
              <a:t>. poznawcze                 		Obj.  afektywne</a:t>
            </a:r>
            <a:endParaRPr lang="pl-PL" altLang="pl-PL" sz="4000" b="1" dirty="0" smtClean="0"/>
          </a:p>
          <a:p>
            <a:pPr eaLnBrk="1" hangingPunct="1">
              <a:buFontTx/>
              <a:buNone/>
            </a:pPr>
            <a:r>
              <a:rPr lang="pl-PL" altLang="pl-PL" sz="4000" b="1" dirty="0" smtClean="0"/>
              <a:t>                                                   			</a:t>
            </a:r>
            <a:r>
              <a:rPr lang="pl-PL" altLang="pl-PL" sz="2400" dirty="0" smtClean="0"/>
              <a:t>(lęk/depresja)               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  </a:t>
            </a:r>
          </a:p>
          <a:p>
            <a:pPr eaLnBrk="1" hangingPunct="1">
              <a:buFontTx/>
              <a:buNone/>
            </a:pPr>
            <a:r>
              <a:rPr lang="pl-PL" altLang="pl-PL" sz="2400" dirty="0"/>
              <a:t>	</a:t>
            </a:r>
            <a:r>
              <a:rPr lang="pl-PL" altLang="pl-PL" sz="4000" dirty="0" smtClean="0"/>
              <a:t>Związane z agresją/wrogością</a:t>
            </a:r>
            <a:endParaRPr lang="pl-PL" altLang="pl-PL" dirty="0" smtClean="0"/>
          </a:p>
          <a:p>
            <a:pPr eaLnBrk="1" hangingPunct="1">
              <a:buFontTx/>
              <a:buNone/>
            </a:pPr>
            <a:endParaRPr lang="pl-PL" altLang="pl-PL" dirty="0" smtClean="0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2915816" y="1131590"/>
            <a:ext cx="685800" cy="571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 flipH="1" flipV="1">
            <a:off x="5796136" y="1995686"/>
            <a:ext cx="928688" cy="5357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2843808" y="1851670"/>
            <a:ext cx="762000" cy="571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 flipH="1">
            <a:off x="5940152" y="1131590"/>
            <a:ext cx="838200" cy="62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V="1">
            <a:off x="3707904" y="1995686"/>
            <a:ext cx="936625" cy="151209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5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Przygotowanie merytoryczne seminariów w formie prezentacji przypadków klinicznych w ramach projektu „Operacja - Integracja!" Zintegrowany Program Uniwersytetu Medycznego w Łodzi (POWR.03.05.00-00-Z065/17) współfinansowany z Unii Europejskiej w ramach Europejskiego Funduszu Społecznego Priorytet III. Szkolnictwo wyższe dla gospodarki i rozwoju. 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/>
              <a:t>	</a:t>
            </a:r>
            <a:r>
              <a:rPr lang="pl-PL" sz="1800" smtClean="0"/>
              <a:t>Działanie </a:t>
            </a:r>
            <a:r>
              <a:rPr lang="pl-PL" sz="1800" dirty="0"/>
              <a:t>3.5 Kompleksowe programy szkół wyższych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442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– Objawy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7356"/>
            <a:ext cx="9144000" cy="308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smtClean="0"/>
              <a:t>Bleuler (1811) </a:t>
            </a:r>
            <a:r>
              <a:rPr lang="pl-PL" altLang="pl-PL" smtClean="0"/>
              <a:t>– objawy podstawowe/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osiowe i dodatkowe</a:t>
            </a:r>
          </a:p>
          <a:p>
            <a:pPr eaLnBrk="1" hangingPunct="1">
              <a:buFontTx/>
              <a:buNone/>
            </a:pPr>
            <a:endParaRPr lang="pl-PL" altLang="pl-PL" smtClean="0"/>
          </a:p>
          <a:p>
            <a:pPr eaLnBrk="1" hangingPunct="1">
              <a:buFontTx/>
              <a:buNone/>
            </a:pPr>
            <a:r>
              <a:rPr lang="pl-PL" altLang="pl-PL" b="1" smtClean="0"/>
              <a:t>Schneider (1950)</a:t>
            </a:r>
            <a:r>
              <a:rPr lang="pl-PL" altLang="pl-PL" smtClean="0"/>
              <a:t> – objawy I i II rzędu</a:t>
            </a:r>
          </a:p>
          <a:p>
            <a:pPr eaLnBrk="1" hangingPunct="1">
              <a:buFontTx/>
              <a:buNone/>
            </a:pPr>
            <a:endParaRPr lang="pl-PL" altLang="pl-PL" smtClean="0"/>
          </a:p>
          <a:p>
            <a:pPr eaLnBrk="1" hangingPunct="1">
              <a:buFontTx/>
              <a:buNone/>
            </a:pPr>
            <a:r>
              <a:rPr lang="pl-PL" altLang="pl-PL" b="1" smtClean="0"/>
              <a:t>Crowe, Andreasen (’80-lata)</a:t>
            </a:r>
            <a:r>
              <a:rPr lang="pl-PL" altLang="pl-PL" smtClean="0"/>
              <a:t> – 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typ I i II, postać pozytywna i negatywna </a:t>
            </a:r>
          </a:p>
        </p:txBody>
      </p:sp>
      <p:pic>
        <p:nvPicPr>
          <p:cNvPr id="19460" name="Obraz 3" descr="Schneid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57438"/>
            <a:ext cx="1600200" cy="1616869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Kryteria schizofrenii wg </a:t>
            </a:r>
            <a:r>
              <a:rPr lang="pl-PL" altLang="pl-PL" dirty="0" err="1"/>
              <a:t>Bleulera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22793"/>
              </p:ext>
            </p:extLst>
          </p:nvPr>
        </p:nvGraphicFramePr>
        <p:xfrm>
          <a:off x="457200" y="1341894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88429">
                <a:tc>
                  <a:txBody>
                    <a:bodyPr/>
                    <a:lstStyle/>
                    <a:p>
                      <a:r>
                        <a:rPr lang="pl-PL" altLang="pl-PL" sz="1800" b="1" dirty="0" smtClean="0"/>
                        <a:t>Podstawowe: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Formalne zaburzenia myślenia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Zaburzenia afektu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Ambiwalencja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Autyzm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Zaburzenia poczucia własnego „ja”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Zaburzenia woli i zachowania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800" b="1" dirty="0" smtClean="0"/>
                        <a:t>Dodatkowe: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Zaburzenia spostrzegania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Urojenia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Zaburzenia pamięci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Zmiana osobowości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Objawy katatoniczne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Objawy somatyczne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l-PL" altLang="pl-PL" sz="1800" dirty="0" smtClean="0"/>
                        <a:t>Zmiany mowy i pisma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84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Podział schizofrenii wg Crowa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214314" y="1200151"/>
            <a:ext cx="8715375" cy="3394472"/>
          </a:xfrm>
        </p:spPr>
        <p:txBody>
          <a:bodyPr>
            <a:normAutofit fontScale="92500" lnSpcReduction="20000"/>
          </a:bodyPr>
          <a:lstStyle/>
          <a:p>
            <a:r>
              <a:rPr lang="pl-PL" altLang="pl-PL" sz="2000" b="1" dirty="0" smtClean="0"/>
              <a:t>Typ I z przewagą objawów pozytywnych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W okresie </a:t>
            </a:r>
            <a:r>
              <a:rPr lang="pl-PL" altLang="pl-PL" sz="2000" dirty="0" err="1" smtClean="0"/>
              <a:t>przedchorobowym</a:t>
            </a:r>
            <a:r>
              <a:rPr lang="pl-PL" altLang="pl-PL" sz="2000" dirty="0" smtClean="0"/>
              <a:t> przystosowanie społeczne jest dobre. Osoby chore na typ I dobrze reagują na typowe leki </a:t>
            </a:r>
            <a:r>
              <a:rPr lang="pl-PL" altLang="pl-PL" sz="2000" dirty="0" err="1" smtClean="0"/>
              <a:t>przeciwpsychotyczne</a:t>
            </a:r>
            <a:r>
              <a:rPr lang="pl-PL" altLang="pl-PL" sz="2000" dirty="0" smtClean="0"/>
              <a:t>. Metodami </a:t>
            </a:r>
            <a:r>
              <a:rPr lang="pl-PL" altLang="pl-PL" sz="2000" dirty="0" err="1" smtClean="0"/>
              <a:t>neuroobrazowania</a:t>
            </a:r>
            <a:r>
              <a:rPr lang="pl-PL" altLang="pl-PL" sz="2000" dirty="0" smtClean="0"/>
              <a:t> nie stwierdza się zmian w OUN. Zależy od wzmożonego </a:t>
            </a:r>
            <a:r>
              <a:rPr lang="pl-PL" altLang="pl-PL" sz="2000" dirty="0" err="1" smtClean="0"/>
              <a:t>przekaźnictwa</a:t>
            </a:r>
            <a:r>
              <a:rPr lang="pl-PL" altLang="pl-PL" sz="2000" dirty="0" smtClean="0"/>
              <a:t> w zakresie receptorów D2.</a:t>
            </a:r>
          </a:p>
          <a:p>
            <a:pPr>
              <a:buFont typeface="Arial" charset="0"/>
              <a:buNone/>
            </a:pPr>
            <a:endParaRPr lang="pl-PL" altLang="pl-PL" sz="2000" dirty="0" smtClean="0"/>
          </a:p>
          <a:p>
            <a:r>
              <a:rPr lang="pl-PL" altLang="pl-PL" sz="2000" b="1" dirty="0" smtClean="0"/>
              <a:t>Typ II z przewagą objawów negatywnych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Ten typ odpowiada ubytkowi po-schizofrenicznemu, typowe </a:t>
            </a:r>
            <a:r>
              <a:rPr lang="pl-PL" altLang="pl-PL" sz="2000" dirty="0" err="1" smtClean="0"/>
              <a:t>neuroleptyki</a:t>
            </a:r>
            <a:r>
              <a:rPr lang="pl-PL" altLang="pl-PL" sz="2000" dirty="0" smtClean="0"/>
              <a:t> nie przynoszą poprawy. Lepsze efekty po atypowych neuroleptykach (oprócz wybiórczego wpływu na receptory D2 działają one również na receptor 5-HT2. </a:t>
            </a:r>
            <a:r>
              <a:rPr lang="pl-PL" altLang="pl-PL" sz="2000" dirty="0" err="1" smtClean="0"/>
              <a:t>Neuroobrazowaniem</a:t>
            </a:r>
            <a:r>
              <a:rPr lang="pl-PL" altLang="pl-PL" sz="2000" dirty="0" smtClean="0"/>
              <a:t> stwierdza się często poszerzenie komór bocznych, czasami tez III komory oraz zaniki szarej kory mózgu (przedczołowej i czołowej). </a:t>
            </a:r>
          </a:p>
          <a:p>
            <a:pPr>
              <a:buFont typeface="Arial" charset="0"/>
              <a:buNone/>
            </a:pPr>
            <a:endParaRPr lang="pl-PL" alt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22979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40005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55526"/>
            <a:ext cx="8305800" cy="4104456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3600" dirty="0" smtClean="0"/>
              <a:t>Objawy pozytywne: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b="1" dirty="0" smtClean="0"/>
              <a:t>Zaburzone</a:t>
            </a:r>
            <a:r>
              <a:rPr lang="pl-PL" altLang="pl-PL" sz="2800" dirty="0" smtClean="0"/>
              <a:t> 				</a:t>
            </a:r>
            <a:r>
              <a:rPr lang="pl-PL" altLang="pl-PL" sz="2800" b="1" dirty="0" smtClean="0"/>
              <a:t>Objaw</a:t>
            </a:r>
            <a:r>
              <a:rPr lang="pl-PL" altLang="pl-PL" sz="2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Myślenie				Urojenia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Percepcja zmysłowa			Omamy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Myślenie/język			Dezorganizacja mowy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Kontrola zachowania 		              Zachowania 							zdezorganizowane/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						dziwaczne/katatonia</a:t>
            </a:r>
            <a:endParaRPr lang="pl-PL" altLang="pl-PL" sz="36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3600" dirty="0" smtClean="0"/>
              <a:t>Objawy negatywne: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b="1" dirty="0" smtClean="0"/>
              <a:t>Zubożone				Objaw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Myślenie/mowa			</a:t>
            </a:r>
            <a:r>
              <a:rPr lang="pl-PL" altLang="pl-PL" sz="2400" b="1" dirty="0" err="1" smtClean="0">
                <a:solidFill>
                  <a:srgbClr val="FF6699"/>
                </a:solidFill>
              </a:rPr>
              <a:t>A</a:t>
            </a:r>
            <a:r>
              <a:rPr lang="pl-PL" altLang="pl-PL" sz="2400" dirty="0" err="1" smtClean="0"/>
              <a:t>logia</a:t>
            </a:r>
            <a:endParaRPr lang="pl-PL" altLang="pl-PL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Ekspresja emocjonalna		</a:t>
            </a:r>
            <a:r>
              <a:rPr lang="pl-PL" altLang="pl-PL" sz="2400" b="1" dirty="0" smtClean="0">
                <a:solidFill>
                  <a:srgbClr val="FF6699"/>
                </a:solidFill>
              </a:rPr>
              <a:t>A</a:t>
            </a:r>
            <a:r>
              <a:rPr lang="pl-PL" altLang="pl-PL" sz="2400" dirty="0" smtClean="0"/>
              <a:t>fektywna bladość/</a:t>
            </a:r>
            <a:r>
              <a:rPr lang="pl-PL" altLang="pl-PL" sz="2000" dirty="0" smtClean="0"/>
              <a:t>sztywność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Wola/podejmowanie decyzji		</a:t>
            </a:r>
            <a:r>
              <a:rPr lang="pl-PL" altLang="pl-PL" sz="2400" b="1" dirty="0" err="1" smtClean="0">
                <a:solidFill>
                  <a:srgbClr val="FF6699"/>
                </a:solidFill>
              </a:rPr>
              <a:t>A</a:t>
            </a:r>
            <a:r>
              <a:rPr lang="pl-PL" altLang="pl-PL" sz="2400" dirty="0" err="1" smtClean="0"/>
              <a:t>wolicja</a:t>
            </a:r>
            <a:endParaRPr lang="pl-PL" altLang="pl-PL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Odczuwanie przyjemności		</a:t>
            </a:r>
            <a:r>
              <a:rPr lang="pl-PL" altLang="pl-PL" sz="2400" b="1" dirty="0" err="1" smtClean="0">
                <a:solidFill>
                  <a:srgbClr val="FF6699"/>
                </a:solidFill>
              </a:rPr>
              <a:t>A</a:t>
            </a:r>
            <a:r>
              <a:rPr lang="pl-PL" altLang="pl-PL" sz="2400" dirty="0" err="1" smtClean="0"/>
              <a:t>nhedonia</a:t>
            </a:r>
            <a:endParaRPr lang="pl-PL" altLang="pl-PL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36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8365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9144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Objawy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71550"/>
            <a:ext cx="7772400" cy="3472408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4000" b="1" i="1" dirty="0" smtClean="0"/>
              <a:t>Objawy</a:t>
            </a:r>
            <a:r>
              <a:rPr lang="pl-PL" altLang="pl-PL" b="1" i="1" dirty="0" smtClean="0"/>
              <a:t> </a:t>
            </a:r>
            <a:r>
              <a:rPr lang="pl-PL" altLang="pl-PL" sz="4000" b="1" i="1" dirty="0" smtClean="0"/>
              <a:t>pozytywne</a:t>
            </a:r>
            <a:endParaRPr lang="pl-PL" altLang="pl-PL" sz="4000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sz="3100" b="1" dirty="0" smtClean="0">
                <a:solidFill>
                  <a:srgbClr val="FF0000"/>
                </a:solidFill>
              </a:rPr>
              <a:t>Urojenia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 smtClean="0"/>
              <a:t>Nieusystematyzowane, często dziwaczne pod względem treści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 smtClean="0"/>
              <a:t>-oddziaływania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 smtClean="0"/>
              <a:t>-wpływu na myślenie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 smtClean="0"/>
              <a:t>-owładnięcia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 smtClean="0"/>
              <a:t>-odsłonięcia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 smtClean="0"/>
              <a:t>-odnoszące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 smtClean="0"/>
              <a:t>-inne: prześladowcze, wielkościowe, somatyczne, objaw </a:t>
            </a:r>
            <a:r>
              <a:rPr lang="pl-PL" altLang="pl-PL" sz="2800" dirty="0" err="1" smtClean="0"/>
              <a:t>Capgrasa</a:t>
            </a:r>
            <a:r>
              <a:rPr lang="pl-PL" altLang="pl-PL" sz="2800" dirty="0" smtClean="0"/>
              <a:t>, </a:t>
            </a:r>
            <a:r>
              <a:rPr lang="pl-PL" altLang="pl-PL" sz="2800" dirty="0" err="1" smtClean="0"/>
              <a:t>dysmorfofobia</a:t>
            </a:r>
            <a:endParaRPr lang="pl-PL" altLang="pl-PL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800" i="1" dirty="0" smtClean="0"/>
          </a:p>
          <a:p>
            <a:pPr eaLnBrk="1" hangingPunct="1">
              <a:lnSpc>
                <a:spcPct val="90000"/>
              </a:lnSpc>
            </a:pPr>
            <a:endParaRPr lang="pl-PL" alt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12970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Objawy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7574"/>
            <a:ext cx="7772400" cy="324036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sz="4000" b="1" i="1" dirty="0" smtClean="0"/>
              <a:t>Objawy</a:t>
            </a:r>
            <a:r>
              <a:rPr lang="pl-PL" altLang="pl-PL" b="1" i="1" dirty="0" smtClean="0"/>
              <a:t> </a:t>
            </a:r>
            <a:r>
              <a:rPr lang="pl-PL" altLang="pl-PL" sz="4000" b="1" i="1" dirty="0" smtClean="0"/>
              <a:t>pozytywne</a:t>
            </a:r>
          </a:p>
          <a:p>
            <a:pPr eaLnBrk="1" hangingPunct="1"/>
            <a:r>
              <a:rPr lang="pl-PL" altLang="pl-PL" sz="3500" dirty="0" smtClean="0"/>
              <a:t>Omamy i omamy rzekome (</a:t>
            </a:r>
            <a:r>
              <a:rPr lang="pl-PL" altLang="pl-PL" sz="3500" dirty="0" err="1" smtClean="0"/>
              <a:t>pseudohalucynacje</a:t>
            </a:r>
            <a:r>
              <a:rPr lang="pl-PL" altLang="pl-PL" sz="3500" dirty="0" smtClean="0"/>
              <a:t>)</a:t>
            </a:r>
          </a:p>
          <a:p>
            <a:pPr eaLnBrk="1" hangingPunct="1">
              <a:buFontTx/>
              <a:buNone/>
            </a:pPr>
            <a:r>
              <a:rPr lang="pl-PL" altLang="pl-PL" sz="4000" i="1" dirty="0" smtClean="0"/>
              <a:t>-</a:t>
            </a:r>
            <a:r>
              <a:rPr lang="pl-PL" altLang="pl-PL" sz="2200" dirty="0" smtClean="0"/>
              <a:t>słuchowe (</a:t>
            </a:r>
            <a:r>
              <a:rPr lang="pl-PL" altLang="pl-PL" sz="2200" dirty="0" err="1" smtClean="0"/>
              <a:t>słowne-komentujące</a:t>
            </a:r>
            <a:r>
              <a:rPr lang="pl-PL" altLang="pl-PL" sz="2200" dirty="0" smtClean="0"/>
              <a:t>, dialog omamowy, imperatywy, </a:t>
            </a:r>
            <a:r>
              <a:rPr lang="pl-PL" altLang="pl-PL" sz="2200" dirty="0" err="1" smtClean="0"/>
              <a:t>ugłośnienie</a:t>
            </a:r>
            <a:r>
              <a:rPr lang="pl-PL" altLang="pl-PL" sz="2200" dirty="0" smtClean="0"/>
              <a:t> myśli, echo myśli)</a:t>
            </a:r>
          </a:p>
          <a:p>
            <a:pPr eaLnBrk="1" hangingPunct="1">
              <a:buFontTx/>
              <a:buNone/>
            </a:pPr>
            <a:r>
              <a:rPr lang="pl-PL" altLang="pl-PL" sz="2200" dirty="0" smtClean="0"/>
              <a:t>-cenestetyczne, dotykowe, smakowe, węchowe</a:t>
            </a:r>
          </a:p>
          <a:p>
            <a:pPr eaLnBrk="1" hangingPunct="1">
              <a:buFontTx/>
              <a:buNone/>
            </a:pPr>
            <a:r>
              <a:rPr lang="pl-PL" altLang="pl-PL" sz="2200" dirty="0" smtClean="0"/>
              <a:t>-wzrokowe (niecharakterystyczne)</a:t>
            </a:r>
          </a:p>
          <a:p>
            <a:pPr eaLnBrk="1" hangingPunct="1"/>
            <a:r>
              <a:rPr lang="pl-PL" altLang="pl-PL" sz="3500" dirty="0" smtClean="0"/>
              <a:t>Złudzenia patologiczne</a:t>
            </a:r>
          </a:p>
        </p:txBody>
      </p:sp>
    </p:spTree>
    <p:extLst>
      <p:ext uri="{BB962C8B-B14F-4D97-AF65-F5344CB8AC3E}">
        <p14:creationId xmlns:p14="http://schemas.microsoft.com/office/powerpoint/2010/main" val="9987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Objawy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843558"/>
            <a:ext cx="7772400" cy="40005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sz="4000" b="1" i="1" dirty="0" smtClean="0"/>
              <a:t>Objawy</a:t>
            </a:r>
            <a:r>
              <a:rPr lang="pl-PL" altLang="pl-PL" b="1" i="1" dirty="0" smtClean="0"/>
              <a:t> </a:t>
            </a:r>
            <a:r>
              <a:rPr lang="pl-PL" altLang="pl-PL" sz="4000" b="1" i="1" dirty="0" smtClean="0"/>
              <a:t>pozytywne</a:t>
            </a:r>
          </a:p>
          <a:p>
            <a:pPr eaLnBrk="1" hangingPunct="1"/>
            <a:r>
              <a:rPr lang="pl-PL" altLang="pl-PL" sz="4000" dirty="0" smtClean="0"/>
              <a:t>Dezorganizacja myślenia i mowy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</a:t>
            </a:r>
            <a:r>
              <a:rPr lang="pl-PL" altLang="pl-PL" sz="2400" dirty="0" smtClean="0"/>
              <a:t>rozkojarzenie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-ambisentencja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-neologizmy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-otamowania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-echolalia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</a:t>
            </a:r>
            <a:r>
              <a:rPr lang="pl-PL" altLang="pl-PL" sz="2400" dirty="0" smtClean="0">
                <a:solidFill>
                  <a:srgbClr val="00B0F0"/>
                </a:solidFill>
              </a:rPr>
              <a:t>stereotypie słowne, perseweracje, iteracje </a:t>
            </a:r>
            <a:r>
              <a:rPr lang="pl-PL" altLang="pl-PL" sz="2400" dirty="0" smtClean="0"/>
              <a:t>i </a:t>
            </a:r>
            <a:r>
              <a:rPr lang="pl-PL" altLang="pl-PL" sz="2400" dirty="0" smtClean="0">
                <a:solidFill>
                  <a:srgbClr val="0070C0"/>
                </a:solidFill>
              </a:rPr>
              <a:t>werbigeracje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-zaburzenia logiki myślenia, myślenia abstrakcyjnego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 tzw. nadmierne włącznie (</a:t>
            </a:r>
            <a:r>
              <a:rPr lang="pl-PL" altLang="pl-PL" sz="2400" dirty="0" err="1" smtClean="0"/>
              <a:t>overinclusion</a:t>
            </a:r>
            <a:r>
              <a:rPr lang="pl-PL" altLang="pl-PL" sz="2400" dirty="0" smtClean="0"/>
              <a:t>)- brak selekcji informacji pod względem istotności treści</a:t>
            </a:r>
          </a:p>
          <a:p>
            <a:pPr eaLnBrk="1" hangingPunct="1">
              <a:buFontTx/>
              <a:buNone/>
            </a:pPr>
            <a:endParaRPr lang="pl-PL" altLang="pl-PL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36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Objawy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29258"/>
            <a:ext cx="7772400" cy="3730724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sz="4000" b="1" i="1" dirty="0" smtClean="0"/>
              <a:t>Objawy</a:t>
            </a:r>
            <a:r>
              <a:rPr lang="pl-PL" altLang="pl-PL" b="1" i="1" dirty="0" smtClean="0"/>
              <a:t> </a:t>
            </a:r>
            <a:r>
              <a:rPr lang="pl-PL" altLang="pl-PL" sz="4000" b="1" i="1" dirty="0" smtClean="0"/>
              <a:t>pozytywne</a:t>
            </a:r>
          </a:p>
          <a:p>
            <a:pPr eaLnBrk="1" hangingPunct="1"/>
            <a:r>
              <a:rPr lang="pl-PL" altLang="pl-PL" sz="3500" dirty="0" smtClean="0"/>
              <a:t>Dezorganizacja zachowania</a:t>
            </a:r>
            <a:endParaRPr lang="pl-PL" altLang="pl-PL" sz="3500" b="1" i="1" dirty="0" smtClean="0"/>
          </a:p>
          <a:p>
            <a:pPr eaLnBrk="1" hangingPunct="1">
              <a:buFontTx/>
              <a:buNone/>
            </a:pPr>
            <a:r>
              <a:rPr lang="pl-PL" altLang="pl-PL" sz="2400" b="1" dirty="0" smtClean="0"/>
              <a:t>-</a:t>
            </a:r>
            <a:r>
              <a:rPr lang="pl-PL" altLang="pl-PL" sz="2400" dirty="0" smtClean="0"/>
              <a:t>Zachowania nieadekwatne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-Ambitendencja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-Manieryzmy, grymasy, </a:t>
            </a:r>
            <a:r>
              <a:rPr lang="pl-PL" altLang="pl-PL" sz="2400" dirty="0" err="1" smtClean="0"/>
              <a:t>posturyzmy</a:t>
            </a:r>
            <a:endParaRPr lang="pl-PL" altLang="pl-PL" sz="2400" dirty="0" smtClean="0"/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-Stereotypie ruchowe</a:t>
            </a:r>
            <a:endParaRPr lang="pl-PL" altLang="pl-PL" sz="2400" b="1" dirty="0" smtClean="0"/>
          </a:p>
          <a:p>
            <a:pPr eaLnBrk="1" hangingPunct="1"/>
            <a:r>
              <a:rPr lang="pl-PL" altLang="pl-PL" sz="3500" dirty="0" smtClean="0"/>
              <a:t>Objawy katatoniczne 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-osłupienie lub pobudzenie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-negatywizm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-echopraksja</a:t>
            </a:r>
          </a:p>
        </p:txBody>
      </p:sp>
    </p:spTree>
    <p:extLst>
      <p:ext uri="{BB962C8B-B14F-4D97-AF65-F5344CB8AC3E}">
        <p14:creationId xmlns:p14="http://schemas.microsoft.com/office/powerpoint/2010/main" val="12826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Objawy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57250"/>
            <a:ext cx="7772400" cy="37147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sz="4400" b="1" i="1" dirty="0" smtClean="0"/>
              <a:t>Objawy negatywne</a:t>
            </a:r>
            <a:endParaRPr lang="pl-PL" altLang="pl-PL" sz="4400" i="1" dirty="0" smtClean="0"/>
          </a:p>
          <a:p>
            <a:pPr eaLnBrk="1" hangingPunct="1"/>
            <a:r>
              <a:rPr lang="pl-PL" altLang="pl-PL" sz="3600" b="1" dirty="0" err="1" smtClean="0"/>
              <a:t>A</a:t>
            </a:r>
            <a:r>
              <a:rPr lang="pl-PL" altLang="pl-PL" sz="3600" dirty="0" err="1" smtClean="0"/>
              <a:t>logia</a:t>
            </a:r>
            <a:r>
              <a:rPr lang="pl-PL" altLang="pl-PL" sz="3600" dirty="0" smtClean="0"/>
              <a:t> (ubóstwo myślenia i  mowy)</a:t>
            </a:r>
            <a:endParaRPr lang="pl-PL" altLang="pl-PL" sz="4400" dirty="0" smtClean="0"/>
          </a:p>
          <a:p>
            <a:pPr eaLnBrk="1" hangingPunct="1"/>
            <a:r>
              <a:rPr lang="pl-PL" altLang="pl-PL" sz="3600" b="1" dirty="0" err="1" smtClean="0"/>
              <a:t>A</a:t>
            </a:r>
            <a:r>
              <a:rPr lang="pl-PL" altLang="pl-PL" sz="3600" dirty="0" err="1" smtClean="0"/>
              <a:t>wolicja</a:t>
            </a:r>
            <a:endParaRPr lang="pl-PL" altLang="pl-PL" sz="3600" dirty="0" smtClean="0"/>
          </a:p>
          <a:p>
            <a:pPr eaLnBrk="1" hangingPunct="1"/>
            <a:r>
              <a:rPr lang="pl-PL" altLang="pl-PL" sz="3600" dirty="0" smtClean="0"/>
              <a:t>Spłycenie </a:t>
            </a:r>
            <a:r>
              <a:rPr lang="pl-PL" altLang="pl-PL" sz="3600" b="1" dirty="0" smtClean="0"/>
              <a:t>a</a:t>
            </a:r>
            <a:r>
              <a:rPr lang="pl-PL" altLang="pl-PL" sz="3600" dirty="0" smtClean="0"/>
              <a:t>fektu (</a:t>
            </a:r>
            <a:r>
              <a:rPr lang="pl-PL" altLang="pl-PL" sz="3600" b="1" dirty="0" err="1" smtClean="0"/>
              <a:t>A</a:t>
            </a:r>
            <a:r>
              <a:rPr lang="pl-PL" altLang="pl-PL" sz="3600" dirty="0" err="1" smtClean="0"/>
              <a:t>ffective</a:t>
            </a:r>
            <a:r>
              <a:rPr lang="pl-PL" altLang="pl-PL" sz="3600" dirty="0" smtClean="0"/>
              <a:t> </a:t>
            </a:r>
            <a:r>
              <a:rPr lang="pl-PL" altLang="pl-PL" sz="3600" dirty="0" err="1" smtClean="0"/>
              <a:t>flattening</a:t>
            </a:r>
            <a:r>
              <a:rPr lang="pl-PL" altLang="pl-PL" sz="3600" dirty="0" smtClean="0"/>
              <a:t>)</a:t>
            </a:r>
          </a:p>
          <a:p>
            <a:pPr eaLnBrk="1" hangingPunct="1"/>
            <a:r>
              <a:rPr lang="pl-PL" altLang="pl-PL" sz="3600" b="1" dirty="0" err="1" smtClean="0"/>
              <a:t>A</a:t>
            </a:r>
            <a:r>
              <a:rPr lang="pl-PL" altLang="pl-PL" sz="3600" dirty="0" err="1" smtClean="0"/>
              <a:t>nhedonia</a:t>
            </a:r>
            <a:endParaRPr lang="pl-PL" altLang="pl-PL" sz="3600" dirty="0" smtClean="0"/>
          </a:p>
          <a:p>
            <a:pPr eaLnBrk="1" hangingPunct="1"/>
            <a:r>
              <a:rPr lang="pl-PL" altLang="pl-PL" sz="3600" dirty="0" smtClean="0"/>
              <a:t>Wycofanie społeczne</a:t>
            </a:r>
          </a:p>
          <a:p>
            <a:pPr eaLnBrk="1" hangingPunct="1"/>
            <a:r>
              <a:rPr lang="pl-PL" altLang="pl-PL" sz="3600" dirty="0" smtClean="0"/>
              <a:t>Upośledzenie uwagi</a:t>
            </a:r>
          </a:p>
          <a:p>
            <a:pPr eaLnBrk="1" hangingPunct="1">
              <a:buFontTx/>
              <a:buNone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7378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001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Objawy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71550"/>
            <a:ext cx="7772400" cy="3600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4000" b="1" i="1" smtClean="0"/>
              <a:t>Objawy afektywne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Oprócz spłycenia, niedostosowania afektu</a:t>
            </a:r>
          </a:p>
          <a:p>
            <a:pPr eaLnBrk="1" hangingPunct="1"/>
            <a:r>
              <a:rPr lang="pl-PL" altLang="pl-PL" smtClean="0"/>
              <a:t>Objawy depresyjne</a:t>
            </a:r>
          </a:p>
          <a:p>
            <a:pPr eaLnBrk="1" hangingPunct="1"/>
            <a:r>
              <a:rPr lang="pl-PL" altLang="pl-PL" smtClean="0"/>
              <a:t>Objawy maniakalne</a:t>
            </a:r>
          </a:p>
          <a:p>
            <a:pPr eaLnBrk="1" hangingPunct="1"/>
            <a:r>
              <a:rPr lang="pl-PL" altLang="pl-PL" smtClean="0"/>
              <a:t>Labilność emocjonalna</a:t>
            </a:r>
          </a:p>
        </p:txBody>
      </p:sp>
    </p:spTree>
    <p:extLst>
      <p:ext uri="{BB962C8B-B14F-4D97-AF65-F5344CB8AC3E}">
        <p14:creationId xmlns:p14="http://schemas.microsoft.com/office/powerpoint/2010/main" val="12967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Psychozy urojeniowe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5900"/>
            <a:ext cx="9144000" cy="3462338"/>
          </a:xfrm>
        </p:spPr>
        <p:txBody>
          <a:bodyPr/>
          <a:lstStyle/>
          <a:p>
            <a:pPr eaLnBrk="1" hangingPunct="1"/>
            <a:r>
              <a:rPr lang="pl-PL" altLang="pl-PL" smtClean="0"/>
              <a:t>Schizofrenia F20 (.0 - .9)</a:t>
            </a:r>
          </a:p>
          <a:p>
            <a:pPr eaLnBrk="1" hangingPunct="1"/>
            <a:r>
              <a:rPr lang="pl-PL" altLang="pl-PL" smtClean="0"/>
              <a:t>Zaburzenia typu schizofrenii (schizotypowe) F21</a:t>
            </a:r>
          </a:p>
          <a:p>
            <a:pPr eaLnBrk="1" hangingPunct="1"/>
            <a:r>
              <a:rPr lang="pl-PL" altLang="pl-PL" smtClean="0"/>
              <a:t>Uporczywe (utrwalone) zaburzenia urojeniowe F22</a:t>
            </a:r>
          </a:p>
          <a:p>
            <a:pPr eaLnBrk="1" hangingPunct="1"/>
            <a:r>
              <a:rPr lang="pl-PL" altLang="pl-PL" smtClean="0"/>
              <a:t>Ostre i przemijające zaburzenia psychotyczne F23</a:t>
            </a:r>
          </a:p>
          <a:p>
            <a:pPr eaLnBrk="1" hangingPunct="1"/>
            <a:r>
              <a:rPr lang="pl-PL" altLang="pl-PL" smtClean="0"/>
              <a:t>Indukowane zaburzenie urojeniowe F24</a:t>
            </a:r>
          </a:p>
          <a:p>
            <a:pPr eaLnBrk="1" hangingPunct="1"/>
            <a:r>
              <a:rPr lang="pl-PL" altLang="pl-PL" smtClean="0"/>
              <a:t>Zaburzenia schizoafektywne F25</a:t>
            </a:r>
          </a:p>
          <a:p>
            <a:pPr eaLnBrk="1" hangingPunct="1"/>
            <a:r>
              <a:rPr lang="pl-PL" altLang="pl-PL" smtClean="0">
                <a:solidFill>
                  <a:srgbClr val="FF6699"/>
                </a:solidFill>
              </a:rPr>
              <a:t>Organiczne zaburzenia urojeniowe F06.2 </a:t>
            </a:r>
          </a:p>
        </p:txBody>
      </p:sp>
    </p:spTree>
    <p:extLst>
      <p:ext uri="{BB962C8B-B14F-4D97-AF65-F5344CB8AC3E}">
        <p14:creationId xmlns:p14="http://schemas.microsoft.com/office/powerpoint/2010/main" val="3433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Objawy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7772400" cy="394335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Zaburzenia funkcji poznawczych</a:t>
            </a:r>
          </a:p>
          <a:p>
            <a:pPr eaLnBrk="1" hangingPunct="1"/>
            <a:r>
              <a:rPr lang="pl-PL" altLang="pl-PL" sz="2800" dirty="0" smtClean="0"/>
              <a:t>Niższy IQ niż w populacji ogólnej</a:t>
            </a:r>
          </a:p>
          <a:p>
            <a:pPr eaLnBrk="1" hangingPunct="1"/>
            <a:r>
              <a:rPr lang="pl-PL" altLang="pl-PL" sz="2800" dirty="0" smtClean="0"/>
              <a:t>Zaburzenia procesów percepcyjnych (trudności w selekcji informacji)</a:t>
            </a:r>
          </a:p>
          <a:p>
            <a:pPr eaLnBrk="1" hangingPunct="1"/>
            <a:r>
              <a:rPr lang="pl-PL" altLang="pl-PL" sz="2800" dirty="0" smtClean="0"/>
              <a:t>Zaburzenia uwagi </a:t>
            </a:r>
          </a:p>
          <a:p>
            <a:pPr eaLnBrk="1" hangingPunct="1"/>
            <a:r>
              <a:rPr lang="pl-PL" altLang="pl-PL" sz="2800" dirty="0" smtClean="0"/>
              <a:t>Zaburzenia pamięci operacyjnej i funkcji wykonawczych</a:t>
            </a:r>
          </a:p>
          <a:p>
            <a:pPr eaLnBrk="1" hangingPunct="1"/>
            <a:r>
              <a:rPr lang="pl-PL" altLang="pl-PL" sz="2800" dirty="0" smtClean="0"/>
              <a:t>Zaburzenia pamięci werbalnej i uczenia werbalnego</a:t>
            </a:r>
          </a:p>
          <a:p>
            <a:pPr eaLnBrk="1" hangingPunct="1"/>
            <a:r>
              <a:rPr lang="pl-PL" altLang="pl-PL" sz="2800" dirty="0" smtClean="0"/>
              <a:t>Zaburzenia funkcji przestrzennych (orientacja przestrzenna, koordynacji wzrokowo-ruchowej, precyzji ruchów) </a:t>
            </a:r>
            <a:endParaRPr lang="pl-PL" altLang="pl-PL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63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Schizofrenia- Objawy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4000" b="1" i="1" smtClean="0"/>
              <a:t>Inne objawy</a:t>
            </a:r>
            <a:endParaRPr lang="pl-PL" altLang="pl-PL" i="1" smtClean="0"/>
          </a:p>
          <a:p>
            <a:pPr eaLnBrk="1" hangingPunct="1"/>
            <a:r>
              <a:rPr lang="pl-PL" altLang="pl-PL" smtClean="0"/>
              <a:t>Depersonalizacja, derealizacja</a:t>
            </a:r>
          </a:p>
          <a:p>
            <a:pPr eaLnBrk="1" hangingPunct="1"/>
            <a:r>
              <a:rPr lang="pl-PL" altLang="pl-PL" smtClean="0"/>
              <a:t>Pobudzenie, agresja, niepokój</a:t>
            </a:r>
          </a:p>
          <a:p>
            <a:pPr eaLnBrk="1" hangingPunct="1"/>
            <a:r>
              <a:rPr lang="pl-PL" altLang="pl-PL" smtClean="0"/>
              <a:t>Spowolnienie psychoruchowe</a:t>
            </a:r>
          </a:p>
          <a:p>
            <a:pPr eaLnBrk="1" hangingPunct="1"/>
            <a:r>
              <a:rPr lang="pl-PL" altLang="pl-PL" smtClean="0"/>
              <a:t>Obsesje i kompulsje</a:t>
            </a:r>
          </a:p>
          <a:p>
            <a:pPr eaLnBrk="1" hangingPunct="1"/>
            <a:r>
              <a:rPr lang="pl-PL" altLang="pl-PL" smtClean="0"/>
              <a:t>Zaburzenia snu </a:t>
            </a:r>
          </a:p>
        </p:txBody>
      </p:sp>
    </p:spTree>
    <p:extLst>
      <p:ext uri="{BB962C8B-B14F-4D97-AF65-F5344CB8AC3E}">
        <p14:creationId xmlns:p14="http://schemas.microsoft.com/office/powerpoint/2010/main" val="2252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5750"/>
            <a:ext cx="7772400" cy="85725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smtClean="0"/>
              <a:t>Schizofrenia - objawy prodromalne</a:t>
            </a:r>
            <a:br>
              <a:rPr lang="pl-PL" altLang="pl-PL" sz="3600" smtClean="0"/>
            </a:br>
            <a:r>
              <a:rPr lang="pl-PL" altLang="pl-PL" sz="2400" smtClean="0"/>
              <a:t>(lub zwiastujące nawrót)</a:t>
            </a:r>
            <a:r>
              <a:rPr lang="pl-PL" altLang="pl-PL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31590"/>
            <a:ext cx="7772400" cy="37147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l-PL" altLang="pl-PL" sz="2400" dirty="0" smtClean="0"/>
              <a:t>Zaburzenia </a:t>
            </a:r>
            <a:r>
              <a:rPr lang="pl-PL" altLang="pl-PL" sz="2400" b="1" dirty="0" smtClean="0"/>
              <a:t>nastroju </a:t>
            </a:r>
            <a:r>
              <a:rPr lang="pl-PL" altLang="pl-PL" sz="2400" dirty="0" smtClean="0"/>
              <a:t>(depresja, lęk, drażliwość, zmienność nastroju)</a:t>
            </a:r>
          </a:p>
          <a:p>
            <a:pPr eaLnBrk="1" hangingPunct="1"/>
            <a:r>
              <a:rPr lang="pl-PL" altLang="pl-PL" sz="2400" dirty="0" smtClean="0"/>
              <a:t>Zaburzenia </a:t>
            </a:r>
            <a:r>
              <a:rPr lang="pl-PL" altLang="pl-PL" sz="2400" b="1" dirty="0" smtClean="0"/>
              <a:t>myślenia (</a:t>
            </a:r>
            <a:r>
              <a:rPr lang="pl-PL" altLang="pl-PL" sz="2400" dirty="0" smtClean="0"/>
              <a:t>Z. koncentracji, dziwaczne idee, nastawienie odnoszące, podejrzliwość)</a:t>
            </a:r>
          </a:p>
          <a:p>
            <a:pPr eaLnBrk="1" hangingPunct="1"/>
            <a:r>
              <a:rPr lang="pl-PL" altLang="pl-PL" sz="2400" dirty="0" smtClean="0"/>
              <a:t>Zmiany w odbieraniu siebie i otoczenia (depersonalizacja, derealizacja)</a:t>
            </a:r>
          </a:p>
          <a:p>
            <a:pPr eaLnBrk="1" hangingPunct="1"/>
            <a:r>
              <a:rPr lang="pl-PL" altLang="pl-PL" sz="2400" dirty="0" smtClean="0"/>
              <a:t>Zmiany </a:t>
            </a:r>
            <a:r>
              <a:rPr lang="pl-PL" altLang="pl-PL" sz="2400" b="1" dirty="0" smtClean="0"/>
              <a:t>zachowania 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-wycofanie społeczne 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-osłabienie napędu, motywacji i zainteresowań</a:t>
            </a:r>
          </a:p>
          <a:p>
            <a:pPr eaLnBrk="1" hangingPunct="1">
              <a:buFontTx/>
              <a:buNone/>
            </a:pPr>
            <a:r>
              <a:rPr lang="pl-PL" altLang="pl-PL" sz="2400" dirty="0" smtClean="0"/>
              <a:t>-upośledzenie w pełnieniu ról, </a:t>
            </a:r>
            <a:r>
              <a:rPr lang="pl-PL" altLang="pl-PL" sz="2400" u="sng" dirty="0" smtClean="0"/>
              <a:t>mniejsza  dbałość o higienę</a:t>
            </a:r>
          </a:p>
          <a:p>
            <a:pPr eaLnBrk="1" hangingPunct="1"/>
            <a:r>
              <a:rPr lang="pl-PL" altLang="pl-PL" sz="2400" dirty="0" smtClean="0"/>
              <a:t>Zmiany </a:t>
            </a:r>
            <a:r>
              <a:rPr lang="pl-PL" altLang="pl-PL" sz="2400" b="1" dirty="0" smtClean="0"/>
              <a:t>fizyczne</a:t>
            </a:r>
            <a:r>
              <a:rPr lang="pl-PL" altLang="pl-PL" sz="2400" dirty="0" smtClean="0"/>
              <a:t>:</a:t>
            </a:r>
            <a:r>
              <a:rPr lang="pl-PL" altLang="pl-PL" sz="2400" b="1" dirty="0" smtClean="0"/>
              <a:t> </a:t>
            </a:r>
            <a:r>
              <a:rPr lang="pl-PL" altLang="pl-PL" sz="2400" dirty="0" smtClean="0"/>
              <a:t>zaburzenia snu, łaknienia, spowolnienie</a:t>
            </a:r>
          </a:p>
        </p:txBody>
      </p:sp>
    </p:spTree>
    <p:extLst>
      <p:ext uri="{BB962C8B-B14F-4D97-AF65-F5344CB8AC3E}">
        <p14:creationId xmlns:p14="http://schemas.microsoft.com/office/powerpoint/2010/main" val="37023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95263"/>
            <a:ext cx="8367713" cy="6858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smtClean="0"/>
              <a:t/>
            </a:r>
            <a:br>
              <a:rPr lang="pl-PL" altLang="pl-PL" sz="3600" smtClean="0"/>
            </a:br>
            <a:r>
              <a:rPr lang="pl-PL" altLang="pl-PL" sz="3600" smtClean="0"/>
              <a:t>Schizofrenia-objawy prodromalne</a:t>
            </a:r>
            <a:br>
              <a:rPr lang="pl-PL" altLang="pl-PL" sz="3600" smtClean="0"/>
            </a:br>
            <a:endParaRPr lang="pl-PL" altLang="pl-PL" sz="36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7772400" cy="3486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i="1" smtClean="0"/>
              <a:t>Najczęstsze objawy i ich zespoły stwierdzane w okresie zwiastunowym</a:t>
            </a:r>
            <a:endParaRPr lang="pl-PL" altLang="pl-PL" smtClean="0"/>
          </a:p>
          <a:p>
            <a:pPr eaLnBrk="1" hangingPunct="1"/>
            <a:r>
              <a:rPr lang="pl-PL" altLang="pl-PL" smtClean="0"/>
              <a:t>Objawy przypominające negatywne</a:t>
            </a:r>
          </a:p>
          <a:p>
            <a:pPr eaLnBrk="1" hangingPunct="1"/>
            <a:r>
              <a:rPr lang="pl-PL" altLang="pl-PL" smtClean="0"/>
              <a:t>Objawy depresyjne i depresyjno-lękowe</a:t>
            </a:r>
          </a:p>
          <a:p>
            <a:pPr eaLnBrk="1" hangingPunct="1"/>
            <a:r>
              <a:rPr lang="pl-PL" altLang="pl-PL" smtClean="0"/>
              <a:t>Objawy obsesyjno-kompulsyjne</a:t>
            </a:r>
          </a:p>
          <a:p>
            <a:pPr eaLnBrk="1" hangingPunct="1"/>
            <a:r>
              <a:rPr lang="pl-PL" altLang="pl-PL" u="sng" smtClean="0"/>
              <a:t>Jadłowstręt psychiczny</a:t>
            </a:r>
          </a:p>
          <a:p>
            <a:pPr eaLnBrk="1" hangingPunct="1"/>
            <a:r>
              <a:rPr lang="pl-PL" altLang="pl-PL" smtClean="0"/>
              <a:t>Zaburzenia zachowania</a:t>
            </a:r>
          </a:p>
        </p:txBody>
      </p:sp>
    </p:spTree>
    <p:extLst>
      <p:ext uri="{BB962C8B-B14F-4D97-AF65-F5344CB8AC3E}">
        <p14:creationId xmlns:p14="http://schemas.microsoft.com/office/powerpoint/2010/main" val="6045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postaci kliniczne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5900"/>
            <a:ext cx="7772400" cy="3192066"/>
          </a:xfrm>
        </p:spPr>
        <p:txBody>
          <a:bodyPr/>
          <a:lstStyle/>
          <a:p>
            <a:pPr eaLnBrk="1" hangingPunct="1"/>
            <a:r>
              <a:rPr lang="pl-PL" altLang="pl-PL" smtClean="0"/>
              <a:t>Paranoidalna  F20.0</a:t>
            </a:r>
          </a:p>
          <a:p>
            <a:pPr eaLnBrk="1" hangingPunct="1"/>
            <a:r>
              <a:rPr lang="pl-PL" altLang="pl-PL" smtClean="0"/>
              <a:t>Hebefreniczna/zdezorganizowana F20.1 </a:t>
            </a:r>
          </a:p>
          <a:p>
            <a:pPr eaLnBrk="1" hangingPunct="1"/>
            <a:r>
              <a:rPr lang="pl-PL" altLang="pl-PL" smtClean="0"/>
              <a:t>Katatoniczna F20.2</a:t>
            </a:r>
          </a:p>
          <a:p>
            <a:pPr eaLnBrk="1" hangingPunct="1"/>
            <a:r>
              <a:rPr lang="pl-PL" altLang="pl-PL" smtClean="0"/>
              <a:t>Niezróżnicowana F20.3</a:t>
            </a:r>
          </a:p>
          <a:p>
            <a:pPr eaLnBrk="1" hangingPunct="1"/>
            <a:r>
              <a:rPr lang="pl-PL" altLang="pl-PL" smtClean="0"/>
              <a:t>Depresja poschizofreniczna F20.4 </a:t>
            </a:r>
          </a:p>
          <a:p>
            <a:pPr eaLnBrk="1" hangingPunct="1"/>
            <a:r>
              <a:rPr lang="pl-PL" altLang="pl-PL" smtClean="0"/>
              <a:t>Rezydualna F20.5</a:t>
            </a:r>
          </a:p>
          <a:p>
            <a:pPr eaLnBrk="1" hangingPunct="1"/>
            <a:r>
              <a:rPr lang="pl-PL" altLang="pl-PL" smtClean="0"/>
              <a:t>Prosta F20.6 (brak w DSM-IV) ...</a:t>
            </a:r>
          </a:p>
          <a:p>
            <a:pPr eaLnBrk="1" hangingPunct="1">
              <a:buFontTx/>
              <a:buNone/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958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4300"/>
            <a:ext cx="8208962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4000" smtClean="0"/>
              <a:t>Schizofrenia - kryteria</a:t>
            </a:r>
            <a:r>
              <a:rPr lang="pl-PL" altLang="pl-PL" smtClean="0"/>
              <a:t> </a:t>
            </a:r>
            <a:r>
              <a:rPr lang="pl-PL" altLang="pl-PL" sz="4000" smtClean="0"/>
              <a:t>diagnostyczne</a:t>
            </a:r>
            <a:endParaRPr lang="pl-PL" altLang="pl-PL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28700"/>
            <a:ext cx="8229600" cy="3943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Kryteria ICD-10</a:t>
            </a:r>
            <a:endParaRPr lang="pl-PL" altLang="pl-PL" b="1" dirty="0" smtClean="0"/>
          </a:p>
          <a:p>
            <a:pPr eaLnBrk="1" hangingPunct="1">
              <a:buFontTx/>
              <a:buNone/>
            </a:pPr>
            <a:r>
              <a:rPr lang="pl-PL" altLang="pl-PL" dirty="0" smtClean="0"/>
              <a:t>I. </a:t>
            </a:r>
            <a:r>
              <a:rPr lang="pl-PL" altLang="pl-PL" b="1" dirty="0" smtClean="0"/>
              <a:t>Objawy</a:t>
            </a:r>
          </a:p>
          <a:p>
            <a:pPr eaLnBrk="1" hangingPunct="1">
              <a:buFontTx/>
              <a:buNone/>
            </a:pPr>
            <a:r>
              <a:rPr lang="pl-PL" altLang="pl-PL" b="1" dirty="0" smtClean="0"/>
              <a:t>Co najmniej  1 z wymienionych: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-echo myśli, nasyłanie, zabieranie, odsłonięcie myśli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-urojenia oddziaływania, wpływu lub owładnięcia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-głosy omamowe komentujące lub dyskutujące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- inne utrwalone urojenia o dziwacznej lub niedostosowanej kulturowo treści</a:t>
            </a:r>
          </a:p>
          <a:p>
            <a:pPr eaLnBrk="1" hangingPunct="1">
              <a:buFontTx/>
              <a:buNone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7888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4000" smtClean="0"/>
              <a:t>Schizofrenia-kryteria</a:t>
            </a:r>
            <a:r>
              <a:rPr lang="pl-PL" altLang="pl-PL" smtClean="0"/>
              <a:t> </a:t>
            </a:r>
            <a:r>
              <a:rPr lang="pl-PL" altLang="pl-PL" sz="4000" smtClean="0"/>
              <a:t>diagnostyczne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57250"/>
            <a:ext cx="7772400" cy="380273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b="1" i="1" dirty="0" smtClean="0"/>
              <a:t>Kryteria ICD-10</a:t>
            </a:r>
            <a:endParaRPr lang="pl-PL" altLang="pl-PL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dirty="0" smtClean="0"/>
              <a:t>I. </a:t>
            </a:r>
            <a:r>
              <a:rPr lang="pl-PL" altLang="pl-PL" b="1" dirty="0" smtClean="0"/>
              <a:t>Objawy-cd.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b="1" dirty="0" smtClean="0"/>
              <a:t>Lub co najmniej 2 z wymienionych: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-utrwalone omamy  z zakresu jakiegokolwiek zmysłu, występujące każdego dnia w ciągu co najmniej 1 miesiąca i towarzyszą im urojenia-mogą być zwiewne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-rozkojarzenie lub niedostosowanie wypowiedzi, neologizmy,</a:t>
            </a:r>
            <a:r>
              <a:rPr lang="pl-PL" altLang="pl-PL" sz="2400" dirty="0" smtClean="0">
                <a:latin typeface="Arial" charset="0"/>
              </a:rPr>
              <a:t> </a:t>
            </a:r>
            <a:r>
              <a:rPr lang="pl-PL" altLang="pl-PL" sz="2400" dirty="0" smtClean="0"/>
              <a:t>przerwy lub wstawki w toku myślenia,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-zachowania katatoniczne (pobudzenie, osłupienie, zastyganie lub gibkość woskowa, negatywizm, mutyzm)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400" dirty="0" smtClean="0"/>
              <a:t>-objawy negatywne: apatia, zubożenie wypowiedzi, spłycenie reakcji emocjonalnych, które nie są spowodowane depresją lub lekami neuroleptycznymi)</a:t>
            </a:r>
            <a:endParaRPr lang="pl-PL" altLang="pl-PL" sz="2400" b="1" dirty="0" smtClean="0"/>
          </a:p>
          <a:p>
            <a:pPr eaLnBrk="1" hangingPunct="1">
              <a:lnSpc>
                <a:spcPct val="90000"/>
              </a:lnSpc>
            </a:pPr>
            <a:endParaRPr lang="pl-PL" alt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26156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001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4000" smtClean="0"/>
              <a:t>Schizofrenia-kryteria</a:t>
            </a:r>
            <a:r>
              <a:rPr lang="pl-PL" altLang="pl-PL" smtClean="0"/>
              <a:t> </a:t>
            </a:r>
            <a:r>
              <a:rPr lang="pl-PL" altLang="pl-PL" sz="4000" smtClean="0"/>
              <a:t>diagnostyczne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40005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Kryteria ICD-10 cd.</a:t>
            </a:r>
          </a:p>
          <a:p>
            <a:pPr eaLnBrk="1" hangingPunct="1">
              <a:buFontTx/>
              <a:buNone/>
            </a:pPr>
            <a:r>
              <a:rPr lang="pl-PL" altLang="pl-PL" sz="2200" b="1" dirty="0" smtClean="0"/>
              <a:t>II. Czas trwania objawów</a:t>
            </a:r>
          </a:p>
          <a:p>
            <a:pPr eaLnBrk="1" hangingPunct="1">
              <a:buFontTx/>
              <a:buNone/>
            </a:pPr>
            <a:r>
              <a:rPr lang="pl-PL" altLang="pl-PL" sz="2200" dirty="0" smtClean="0"/>
              <a:t>Objawy występują przez większość czasu trwania epizodu utrzymującego się przez co najmniej </a:t>
            </a:r>
            <a:r>
              <a:rPr lang="pl-PL" altLang="pl-PL" sz="2200" b="1" u="sng" dirty="0" smtClean="0"/>
              <a:t>1 miesiąc</a:t>
            </a:r>
          </a:p>
          <a:p>
            <a:pPr eaLnBrk="1" hangingPunct="1">
              <a:buFontTx/>
              <a:buNone/>
            </a:pPr>
            <a:r>
              <a:rPr lang="pl-PL" altLang="pl-PL" sz="2200" b="1" dirty="0" smtClean="0"/>
              <a:t>III. Kryteria wykluczające</a:t>
            </a:r>
          </a:p>
          <a:p>
            <a:pPr eaLnBrk="1" hangingPunct="1">
              <a:buFontTx/>
              <a:buNone/>
            </a:pPr>
            <a:r>
              <a:rPr lang="pl-PL" altLang="pl-PL" sz="2200" dirty="0" smtClean="0"/>
              <a:t>1.</a:t>
            </a:r>
            <a:r>
              <a:rPr lang="pl-PL" altLang="pl-PL" sz="2200" b="1" dirty="0" smtClean="0"/>
              <a:t> </a:t>
            </a:r>
            <a:r>
              <a:rPr lang="pl-PL" altLang="pl-PL" sz="2200" dirty="0" smtClean="0"/>
              <a:t>Jeżeli pacjent spełnia również kryteria epizodu maniakalnego lub depresyjnego, objawy wymienione powyżej muszą być obecne przed wystąpieniem zaburzeń nastroju</a:t>
            </a:r>
          </a:p>
          <a:p>
            <a:pPr eaLnBrk="1" hangingPunct="1">
              <a:buFontTx/>
              <a:buNone/>
            </a:pPr>
            <a:r>
              <a:rPr lang="pl-PL" altLang="pl-PL" sz="2200" dirty="0" smtClean="0"/>
              <a:t>2. Zaburzenie nie jest uwarunkowane </a:t>
            </a:r>
            <a:r>
              <a:rPr lang="pl-PL" altLang="pl-PL" sz="2200" b="1" dirty="0" smtClean="0"/>
              <a:t>chorobą OUN</a:t>
            </a:r>
            <a:r>
              <a:rPr lang="pl-PL" altLang="pl-PL" sz="2200" dirty="0" smtClean="0"/>
              <a:t>, ani też </a:t>
            </a:r>
            <a:r>
              <a:rPr lang="pl-PL" altLang="pl-PL" sz="2200" b="1" dirty="0" smtClean="0"/>
              <a:t>zatruciem, uzależnieniem lub odstawieniem substancji psychoaktywnych</a:t>
            </a:r>
          </a:p>
        </p:txBody>
      </p:sp>
    </p:spTree>
    <p:extLst>
      <p:ext uri="{BB962C8B-B14F-4D97-AF65-F5344CB8AC3E}">
        <p14:creationId xmlns:p14="http://schemas.microsoft.com/office/powerpoint/2010/main" val="16659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Schizofrenia-przebieg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5900"/>
            <a:ext cx="8077200" cy="3086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mtClean="0"/>
              <a:t>Wg ICD -10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1. Epizodyczny remitujący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2. Epizodyczny z utrwalonym deficytem  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3. Epizodyczny z postępującym deficytem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4. Ciągły</a:t>
            </a:r>
          </a:p>
          <a:p>
            <a:pPr eaLnBrk="1" hangingPunct="1">
              <a:buFontTx/>
              <a:buNone/>
            </a:pPr>
            <a:r>
              <a:rPr lang="pl-PL" altLang="pl-PL" smtClean="0"/>
              <a:t>dodatkowo: pełna remisja, niepełna remisja</a:t>
            </a:r>
          </a:p>
          <a:p>
            <a:pPr eaLnBrk="1" hangingPunct="1">
              <a:buFontTx/>
              <a:buNone/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565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Schizofrenia-rokowanie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pl-PL" altLang="pl-PL" sz="2400" dirty="0" smtClean="0"/>
              <a:t>U </a:t>
            </a:r>
            <a:r>
              <a:rPr lang="pl-PL" altLang="pl-PL" sz="2400" b="1" dirty="0" smtClean="0"/>
              <a:t>45 %</a:t>
            </a:r>
            <a:r>
              <a:rPr lang="pl-PL" altLang="pl-PL" sz="2400" dirty="0" smtClean="0"/>
              <a:t> leczonych pacjentów przebieg jest </a:t>
            </a:r>
            <a:r>
              <a:rPr lang="pl-PL" altLang="pl-PL" sz="2400" b="1" dirty="0" smtClean="0"/>
              <a:t>epizodyczny remitujący</a:t>
            </a:r>
            <a:r>
              <a:rPr lang="pl-PL" altLang="pl-PL" sz="2400" dirty="0" smtClean="0"/>
              <a:t> (po 10 l</a:t>
            </a:r>
            <a:r>
              <a:rPr lang="pl-PL" altLang="pl-PL" sz="2400" dirty="0" smtClean="0">
                <a:latin typeface="Arial" charset="0"/>
              </a:rPr>
              <a:t>atach</a:t>
            </a:r>
            <a:r>
              <a:rPr lang="pl-PL" altLang="pl-PL" sz="2400" dirty="0" smtClean="0"/>
              <a:t> obserwacji)</a:t>
            </a:r>
          </a:p>
          <a:p>
            <a:pPr eaLnBrk="1" hangingPunct="1"/>
            <a:r>
              <a:rPr lang="pl-PL" altLang="pl-PL" sz="2400" dirty="0" smtClean="0"/>
              <a:t>Ok. </a:t>
            </a:r>
            <a:r>
              <a:rPr lang="pl-PL" altLang="pl-PL" sz="2400" b="1" dirty="0" smtClean="0"/>
              <a:t>20%</a:t>
            </a:r>
            <a:r>
              <a:rPr lang="pl-PL" altLang="pl-PL" sz="2400" dirty="0" smtClean="0"/>
              <a:t> chorych większość czasu funkcjonuje </a:t>
            </a:r>
            <a:r>
              <a:rPr lang="pl-PL" altLang="pl-PL" sz="2400" b="1" i="1" dirty="0" smtClean="0"/>
              <a:t>na poziomie osób zdrowych</a:t>
            </a:r>
          </a:p>
          <a:p>
            <a:pPr eaLnBrk="1" hangingPunct="1"/>
            <a:r>
              <a:rPr lang="pl-PL" altLang="pl-PL" sz="2400" dirty="0" smtClean="0"/>
              <a:t> U ok. </a:t>
            </a:r>
            <a:r>
              <a:rPr lang="pl-PL" altLang="pl-PL" sz="2400" b="1" dirty="0" smtClean="0"/>
              <a:t>50%</a:t>
            </a:r>
            <a:r>
              <a:rPr lang="pl-PL" altLang="pl-PL" sz="2400" dirty="0" smtClean="0"/>
              <a:t> poprawa - mogą utrzymywać się objawy,</a:t>
            </a:r>
            <a:r>
              <a:rPr lang="pl-PL" altLang="pl-PL" sz="2400" dirty="0" smtClean="0">
                <a:latin typeface="Arial" charset="0"/>
              </a:rPr>
              <a:t> </a:t>
            </a:r>
            <a:r>
              <a:rPr lang="pl-PL" altLang="pl-PL" sz="2400" dirty="0" smtClean="0"/>
              <a:t>ale </a:t>
            </a:r>
            <a:r>
              <a:rPr lang="pl-PL" altLang="pl-PL" sz="2400" b="1" dirty="0" smtClean="0"/>
              <a:t>funkcjonowanie społeczne</a:t>
            </a:r>
            <a:r>
              <a:rPr lang="pl-PL" altLang="pl-PL" sz="2400" dirty="0" smtClean="0"/>
              <a:t> jest </a:t>
            </a:r>
            <a:r>
              <a:rPr lang="pl-PL" altLang="pl-PL" sz="2400" b="1" dirty="0" smtClean="0"/>
              <a:t>zadowalające </a:t>
            </a:r>
          </a:p>
          <a:p>
            <a:pPr eaLnBrk="1" hangingPunct="1"/>
            <a:r>
              <a:rPr lang="pl-PL" altLang="pl-PL" sz="2400" dirty="0" smtClean="0"/>
              <a:t>Łącznie </a:t>
            </a:r>
            <a:r>
              <a:rPr lang="pl-PL" altLang="pl-PL" sz="2400" b="1" dirty="0" smtClean="0"/>
              <a:t>60-75%</a:t>
            </a:r>
            <a:r>
              <a:rPr lang="pl-PL" altLang="pl-PL" sz="2400" dirty="0" smtClean="0"/>
              <a:t> leczonych pacjentów osiąga tzw. </a:t>
            </a:r>
            <a:r>
              <a:rPr lang="pl-PL" altLang="pl-PL" sz="2400" b="1" dirty="0" smtClean="0"/>
              <a:t>remisję społeczną</a:t>
            </a:r>
          </a:p>
          <a:p>
            <a:pPr eaLnBrk="1" hangingPunct="1"/>
            <a:r>
              <a:rPr lang="pl-PL" altLang="pl-PL" sz="2400" b="1" dirty="0" smtClean="0"/>
              <a:t>25-30%</a:t>
            </a:r>
            <a:r>
              <a:rPr lang="pl-PL" altLang="pl-PL" sz="2400" dirty="0" smtClean="0"/>
              <a:t> chorych wykazuje </a:t>
            </a:r>
            <a:r>
              <a:rPr lang="pl-PL" altLang="pl-PL" sz="2400" b="1" dirty="0" smtClean="0"/>
              <a:t>znaczne upośledzenie funkcjonowania</a:t>
            </a:r>
            <a:r>
              <a:rPr lang="pl-PL" altLang="pl-PL" sz="2400" dirty="0" smtClean="0"/>
              <a:t> (niewielka poprawa lub brak), z tego </a:t>
            </a:r>
            <a:r>
              <a:rPr lang="pl-PL" altLang="pl-PL" sz="2400" b="1" dirty="0" smtClean="0"/>
              <a:t>10%</a:t>
            </a:r>
            <a:r>
              <a:rPr lang="pl-PL" altLang="pl-PL" sz="2400" dirty="0" smtClean="0"/>
              <a:t> wymaga stałej opieki instytucjonalnej</a:t>
            </a:r>
          </a:p>
        </p:txBody>
      </p:sp>
    </p:spTree>
    <p:extLst>
      <p:ext uri="{BB962C8B-B14F-4D97-AF65-F5344CB8AC3E}">
        <p14:creationId xmlns:p14="http://schemas.microsoft.com/office/powerpoint/2010/main" val="1368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9144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4000" smtClean="0"/>
              <a:t>Schizofrenia-definicja</a:t>
            </a:r>
            <a:r>
              <a:rPr lang="pl-PL" altLang="pl-PL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405765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400" dirty="0" smtClean="0"/>
              <a:t>Choroba lub grupa chorób endogennych, których wspólną cechą jest występowanie objawów dezintegracji (rozpadu, rozszczepienia) czynności psychicznych [Leksykon Psychiatrii, PZWL,1993]</a:t>
            </a:r>
          </a:p>
          <a:p>
            <a:pPr eaLnBrk="1" hangingPunct="1"/>
            <a:r>
              <a:rPr lang="pl-PL" altLang="pl-PL" sz="2400" dirty="0" smtClean="0"/>
              <a:t>Choroba (grupa chorób) o nieznanej </a:t>
            </a:r>
            <a:r>
              <a:rPr lang="pl-PL" altLang="pl-PL" sz="2400" dirty="0" err="1" smtClean="0"/>
              <a:t>etiologii,która</a:t>
            </a:r>
            <a:r>
              <a:rPr lang="pl-PL" altLang="pl-PL" sz="2400" dirty="0" smtClean="0"/>
              <a:t> manifestuje się objawami </a:t>
            </a:r>
            <a:r>
              <a:rPr lang="pl-PL" altLang="pl-PL" sz="2400" dirty="0" err="1" smtClean="0"/>
              <a:t>psychotycznymi,wyraźnie</a:t>
            </a:r>
            <a:r>
              <a:rPr lang="pl-PL" altLang="pl-PL" sz="2400" dirty="0" smtClean="0"/>
              <a:t> upośledzającymi funkcjonowanie i obejmującymi zaburzenia afektu, myślenia i zachowania [Kaplan, Sadock,1995]</a:t>
            </a:r>
          </a:p>
        </p:txBody>
      </p:sp>
    </p:spTree>
    <p:extLst>
      <p:ext uri="{BB962C8B-B14F-4D97-AF65-F5344CB8AC3E}">
        <p14:creationId xmlns:p14="http://schemas.microsoft.com/office/powerpoint/2010/main" val="36166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7429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Schizofrenia-rokowanie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00100"/>
            <a:ext cx="7772400" cy="37719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Czynniki rokowniczo korzystne</a:t>
            </a:r>
            <a:endParaRPr lang="pl-PL" altLang="pl-PL" dirty="0" smtClean="0"/>
          </a:p>
          <a:p>
            <a:pPr eaLnBrk="1" hangingPunct="1"/>
            <a:r>
              <a:rPr lang="pl-PL" altLang="pl-PL" sz="2400" dirty="0" smtClean="0"/>
              <a:t>Nagły początek, poprzedzony czynnikami wyzwalającymi</a:t>
            </a:r>
          </a:p>
          <a:p>
            <a:pPr eaLnBrk="1" hangingPunct="1"/>
            <a:r>
              <a:rPr lang="pl-PL" altLang="pl-PL" sz="2400" dirty="0" smtClean="0"/>
              <a:t>Późny początek</a:t>
            </a:r>
          </a:p>
          <a:p>
            <a:pPr eaLnBrk="1" hangingPunct="1"/>
            <a:r>
              <a:rPr lang="pl-PL" altLang="pl-PL" sz="2400" dirty="0" smtClean="0"/>
              <a:t>Dobre funkcjonowanie psychospołeczne przed chorobą</a:t>
            </a:r>
          </a:p>
          <a:p>
            <a:pPr eaLnBrk="1" hangingPunct="1"/>
            <a:r>
              <a:rPr lang="pl-PL" altLang="pl-PL" sz="2400" dirty="0" smtClean="0"/>
              <a:t>Przewaga objawów pozytywnych</a:t>
            </a:r>
          </a:p>
          <a:p>
            <a:pPr eaLnBrk="1" hangingPunct="1"/>
            <a:r>
              <a:rPr lang="pl-PL" altLang="pl-PL" sz="2400" dirty="0" smtClean="0"/>
              <a:t>Obecność objawów afektywnych</a:t>
            </a:r>
          </a:p>
          <a:p>
            <a:pPr eaLnBrk="1" hangingPunct="1"/>
            <a:r>
              <a:rPr lang="pl-PL" altLang="pl-PL" sz="2400" dirty="0" smtClean="0"/>
              <a:t>Domieszka zaburzeń świadomości</a:t>
            </a:r>
          </a:p>
          <a:p>
            <a:pPr eaLnBrk="1" hangingPunct="1"/>
            <a:r>
              <a:rPr lang="pl-PL" altLang="pl-PL" sz="2400" dirty="0" smtClean="0"/>
              <a:t>Postać paranoidalna lub katatoniczna</a:t>
            </a:r>
          </a:p>
          <a:p>
            <a:pPr eaLnBrk="1" hangingPunct="1"/>
            <a:r>
              <a:rPr lang="pl-PL" altLang="pl-PL" sz="2400" dirty="0" smtClean="0"/>
              <a:t>Występowanie ch</a:t>
            </a:r>
            <a:r>
              <a:rPr lang="pl-PL" altLang="pl-PL" sz="2400" dirty="0" smtClean="0">
                <a:latin typeface="Arial" charset="0"/>
              </a:rPr>
              <a:t>orób</a:t>
            </a:r>
            <a:r>
              <a:rPr lang="pl-PL" altLang="pl-PL" sz="2400" dirty="0" smtClean="0"/>
              <a:t> afektywnych w rodzinie</a:t>
            </a:r>
          </a:p>
          <a:p>
            <a:pPr eaLnBrk="1" hangingPunct="1"/>
            <a:r>
              <a:rPr lang="pl-PL" altLang="pl-PL" sz="2400" dirty="0" smtClean="0"/>
              <a:t>Obecność wglądu</a:t>
            </a:r>
          </a:p>
          <a:p>
            <a:pPr eaLnBrk="1" hangingPunct="1"/>
            <a:r>
              <a:rPr lang="pl-PL" altLang="pl-PL" sz="2400" dirty="0" smtClean="0"/>
              <a:t>Brak nadużywania środków psychoaktywnych</a:t>
            </a:r>
          </a:p>
          <a:p>
            <a:pPr eaLnBrk="1" hangingPunct="1"/>
            <a:r>
              <a:rPr lang="pl-PL" altLang="pl-PL" sz="2400" dirty="0" smtClean="0"/>
              <a:t>Wsparcie psychospołeczne </a:t>
            </a:r>
            <a:r>
              <a:rPr lang="pl-PL" altLang="pl-PL" sz="2400" b="1" dirty="0" smtClean="0"/>
              <a:t>(rodzina!)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8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leczenie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00100"/>
            <a:ext cx="85344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b="1" dirty="0" smtClean="0"/>
              <a:t>Leczenie biologiczne</a:t>
            </a:r>
            <a:endParaRPr lang="pl-PL" altLang="pl-PL" dirty="0" smtClean="0"/>
          </a:p>
          <a:p>
            <a:pPr eaLnBrk="1" hangingPunct="1">
              <a:buFontTx/>
              <a:buNone/>
            </a:pPr>
            <a:r>
              <a:rPr lang="pl-PL" altLang="pl-PL" dirty="0" smtClean="0"/>
              <a:t>1. Farmakoterapia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-</a:t>
            </a:r>
            <a:r>
              <a:rPr lang="pl-PL" altLang="pl-PL" b="1" dirty="0" smtClean="0"/>
              <a:t> </a:t>
            </a:r>
            <a:r>
              <a:rPr lang="pl-PL" altLang="pl-PL" sz="2400" dirty="0" smtClean="0"/>
              <a:t>leczenie fazy ostrych objawów psychotycznych</a:t>
            </a:r>
          </a:p>
          <a:p>
            <a:pPr eaLnBrk="1" hangingPunct="1">
              <a:buFontTx/>
              <a:buNone/>
            </a:pPr>
            <a:r>
              <a:rPr lang="pl-PL" altLang="pl-PL" sz="2400" b="1" dirty="0" smtClean="0"/>
              <a:t>- </a:t>
            </a:r>
            <a:r>
              <a:rPr lang="pl-PL" altLang="pl-PL" sz="2400" dirty="0" smtClean="0"/>
              <a:t>leczenie podtrzymujące</a:t>
            </a:r>
          </a:p>
          <a:p>
            <a:pPr eaLnBrk="1" hangingPunct="1">
              <a:buFontTx/>
              <a:buNone/>
            </a:pPr>
            <a:endParaRPr lang="pl-PL" altLang="pl-PL" sz="2400" dirty="0" smtClean="0"/>
          </a:p>
          <a:p>
            <a:pPr eaLnBrk="1" hangingPunct="1">
              <a:buFontTx/>
              <a:buNone/>
            </a:pPr>
            <a:r>
              <a:rPr lang="pl-PL" altLang="pl-PL" dirty="0" smtClean="0"/>
              <a:t>2. Terapia elektrowstrząsowa</a:t>
            </a:r>
          </a:p>
          <a:p>
            <a:pPr eaLnBrk="1" hangingPunct="1">
              <a:buFontTx/>
              <a:buNone/>
            </a:pPr>
            <a:endParaRPr lang="pl-PL" altLang="pl-PL" dirty="0" smtClean="0"/>
          </a:p>
          <a:p>
            <a:pPr eaLnBrk="1" hangingPunct="1"/>
            <a:r>
              <a:rPr lang="pl-PL" altLang="pl-PL" sz="3500" b="1" dirty="0" smtClean="0"/>
              <a:t>O</a:t>
            </a:r>
            <a:r>
              <a:rPr lang="pl-PL" altLang="pl-PL" sz="3500" b="1" dirty="0" smtClean="0">
                <a:latin typeface="Arial" charset="0"/>
              </a:rPr>
              <a:t>d</a:t>
            </a:r>
            <a:r>
              <a:rPr lang="pl-PL" altLang="pl-PL" sz="3500" b="1" dirty="0" smtClean="0"/>
              <a:t>działywania </a:t>
            </a:r>
            <a:r>
              <a:rPr lang="pl-PL" altLang="pl-PL" sz="3500" b="1" dirty="0" err="1" smtClean="0"/>
              <a:t>psychosocjoterapeutyczne</a:t>
            </a:r>
            <a:endParaRPr lang="pl-PL" altLang="pl-PL" sz="3500" dirty="0" smtClean="0"/>
          </a:p>
        </p:txBody>
      </p:sp>
    </p:spTree>
    <p:extLst>
      <p:ext uri="{BB962C8B-B14F-4D97-AF65-F5344CB8AC3E}">
        <p14:creationId xmlns:p14="http://schemas.microsoft.com/office/powerpoint/2010/main" val="4759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01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leczenie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71550"/>
            <a:ext cx="8382000" cy="36004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Zasady farmakoterapii</a:t>
            </a:r>
          </a:p>
          <a:p>
            <a:pPr eaLnBrk="1" hangingPunct="1"/>
            <a:r>
              <a:rPr lang="pl-PL" altLang="pl-PL" sz="2800" dirty="0" smtClean="0"/>
              <a:t>Leki podstawowe - </a:t>
            </a:r>
            <a:r>
              <a:rPr lang="pl-PL" altLang="pl-PL" sz="2800" dirty="0" err="1" smtClean="0"/>
              <a:t>neuroleptyki</a:t>
            </a:r>
            <a:endParaRPr lang="pl-PL" altLang="pl-PL" sz="2800" dirty="0" smtClean="0"/>
          </a:p>
          <a:p>
            <a:pPr eaLnBrk="1" hangingPunct="1"/>
            <a:r>
              <a:rPr lang="pl-PL" altLang="pl-PL" sz="2800" dirty="0" smtClean="0"/>
              <a:t>Leki dodatkowe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 </a:t>
            </a:r>
            <a:r>
              <a:rPr lang="pl-PL" altLang="pl-PL" sz="2800" dirty="0" err="1" smtClean="0"/>
              <a:t>benzodiazepiny</a:t>
            </a:r>
            <a:r>
              <a:rPr lang="pl-PL" altLang="pl-PL" sz="2800" dirty="0" smtClean="0"/>
              <a:t> (niepokój, agresja, bezsenność)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 leki przeciwdepresyjne (obecność objawów depresyjnych)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 stabilizatory nastroju (dysforia, wahania nastroju, objawy afektywne)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 leki przeciwparkinsonowskie (objawy pozapiramidowe w czasie leczenia neuroleptykami</a:t>
            </a:r>
            <a:r>
              <a:rPr lang="pl-PL" altLang="pl-PL" sz="2400" dirty="0" smtClean="0"/>
              <a:t>)</a:t>
            </a:r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3705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9144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leczenie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71550"/>
            <a:ext cx="7772400" cy="41719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Zasady farmakoterapii-leczenie neuroleptykami</a:t>
            </a:r>
            <a:endParaRPr lang="pl-PL" altLang="pl-PL" dirty="0" smtClean="0"/>
          </a:p>
          <a:p>
            <a:pPr eaLnBrk="1" hangingPunct="1"/>
            <a:r>
              <a:rPr lang="pl-PL" altLang="pl-PL" dirty="0" smtClean="0"/>
              <a:t>Leczenie </a:t>
            </a:r>
            <a:r>
              <a:rPr lang="pl-PL" altLang="pl-PL" dirty="0" err="1" smtClean="0"/>
              <a:t>monoterapeutyczne</a:t>
            </a:r>
            <a:endParaRPr lang="pl-PL" altLang="pl-PL" dirty="0" smtClean="0"/>
          </a:p>
          <a:p>
            <a:pPr eaLnBrk="1" hangingPunct="1"/>
            <a:r>
              <a:rPr lang="pl-PL" altLang="pl-PL" dirty="0" smtClean="0"/>
              <a:t>Nieprzekraczanie dawek terapeutycznych</a:t>
            </a:r>
          </a:p>
          <a:p>
            <a:pPr eaLnBrk="1" hangingPunct="1"/>
            <a:r>
              <a:rPr lang="pl-PL" altLang="pl-PL" dirty="0" smtClean="0"/>
              <a:t>Leczenie fazy ostrej </a:t>
            </a:r>
          </a:p>
          <a:p>
            <a:pPr eaLnBrk="1" hangingPunct="1"/>
            <a:r>
              <a:rPr lang="pl-PL" altLang="pl-PL" dirty="0" smtClean="0"/>
              <a:t>Leczenie podtrzymujące: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-</a:t>
            </a:r>
            <a:r>
              <a:rPr lang="pl-PL" altLang="pl-PL" dirty="0" smtClean="0">
                <a:latin typeface="Arial" charset="0"/>
              </a:rPr>
              <a:t> </a:t>
            </a:r>
            <a:r>
              <a:rPr lang="pl-PL" altLang="pl-PL" dirty="0" smtClean="0"/>
              <a:t>co najmniej</a:t>
            </a:r>
            <a:r>
              <a:rPr lang="pl-PL" altLang="pl-PL" b="1" dirty="0" smtClean="0"/>
              <a:t> 12-24 miesiące po 1 epizodzie</a:t>
            </a:r>
          </a:p>
          <a:p>
            <a:pPr eaLnBrk="1" hangingPunct="1">
              <a:buFontTx/>
              <a:buNone/>
            </a:pPr>
            <a:r>
              <a:rPr lang="pl-PL" altLang="pl-PL" dirty="0" smtClean="0"/>
              <a:t>- w  przypadku </a:t>
            </a:r>
            <a:r>
              <a:rPr lang="pl-PL" altLang="pl-PL" b="1" dirty="0" smtClean="0"/>
              <a:t>kolejnego epizodu- </a:t>
            </a:r>
            <a:r>
              <a:rPr lang="pl-PL" altLang="pl-PL" dirty="0" smtClean="0"/>
              <a:t>co najmniej</a:t>
            </a:r>
            <a:r>
              <a:rPr lang="pl-PL" altLang="pl-PL" b="1" dirty="0" smtClean="0"/>
              <a:t> 5 l</a:t>
            </a:r>
            <a:r>
              <a:rPr lang="pl-PL" altLang="pl-PL" b="1" dirty="0" smtClean="0">
                <a:latin typeface="Arial" charset="0"/>
              </a:rPr>
              <a:t>at</a:t>
            </a:r>
          </a:p>
          <a:p>
            <a:pPr eaLnBrk="1" hangingPunct="1">
              <a:buFontTx/>
              <a:buNone/>
            </a:pPr>
            <a:r>
              <a:rPr lang="pl-PL" altLang="pl-PL" b="1" dirty="0" smtClean="0"/>
              <a:t>- </a:t>
            </a:r>
            <a:r>
              <a:rPr lang="pl-PL" altLang="pl-PL" dirty="0" smtClean="0"/>
              <a:t>w przypadku niekorzystnego przebiegu, prób „S” w wywiadzie- leczenie </a:t>
            </a:r>
            <a:r>
              <a:rPr lang="pl-PL" altLang="pl-PL" b="1" dirty="0" smtClean="0"/>
              <a:t>wieloletnie</a:t>
            </a:r>
          </a:p>
          <a:p>
            <a:pPr eaLnBrk="1" hangingPunct="1">
              <a:buFontTx/>
              <a:buNone/>
            </a:pPr>
            <a:endParaRPr lang="pl-PL" altLang="pl-P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559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smtClean="0"/>
              <a:t>Schizofrenia - leczenie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smtClean="0"/>
              <a:t>Ryzyko </a:t>
            </a:r>
            <a:r>
              <a:rPr lang="pl-PL" altLang="pl-PL" b="1" smtClean="0"/>
              <a:t>nawrotu </a:t>
            </a:r>
            <a:r>
              <a:rPr lang="pl-PL" altLang="pl-PL" smtClean="0"/>
              <a:t>w 1 roku po ostrym epizodzie wynosi:</a:t>
            </a:r>
          </a:p>
          <a:p>
            <a:pPr eaLnBrk="1" hangingPunct="1">
              <a:buFontTx/>
              <a:buNone/>
            </a:pPr>
            <a:endParaRPr lang="pl-PL" altLang="pl-PL" smtClean="0"/>
          </a:p>
          <a:p>
            <a:pPr eaLnBrk="1" hangingPunct="1"/>
            <a:r>
              <a:rPr lang="pl-PL" altLang="pl-PL" b="1" smtClean="0"/>
              <a:t>śr. 75% </a:t>
            </a:r>
            <a:r>
              <a:rPr lang="pl-PL" altLang="pl-PL" smtClean="0"/>
              <a:t>(60-80%)</a:t>
            </a:r>
            <a:r>
              <a:rPr lang="pl-PL" altLang="pl-PL" b="1" smtClean="0"/>
              <a:t> </a:t>
            </a:r>
            <a:r>
              <a:rPr lang="pl-PL" altLang="pl-PL" smtClean="0"/>
              <a:t>u osób nieleczonych</a:t>
            </a:r>
          </a:p>
          <a:p>
            <a:pPr eaLnBrk="1" hangingPunct="1"/>
            <a:endParaRPr lang="pl-PL" altLang="pl-PL" smtClean="0"/>
          </a:p>
          <a:p>
            <a:pPr eaLnBrk="1" hangingPunct="1"/>
            <a:r>
              <a:rPr lang="pl-PL" altLang="pl-PL" b="1" smtClean="0"/>
              <a:t>śr. 15-20%</a:t>
            </a:r>
            <a:r>
              <a:rPr lang="pl-PL" altLang="pl-PL" smtClean="0"/>
              <a:t> u prawidłowo (!) leczonych</a:t>
            </a:r>
            <a:endParaRPr lang="pl-PL" altLang="pl-PL" sz="2400" smtClean="0"/>
          </a:p>
        </p:txBody>
      </p:sp>
    </p:spTree>
    <p:extLst>
      <p:ext uri="{BB962C8B-B14F-4D97-AF65-F5344CB8AC3E}">
        <p14:creationId xmlns:p14="http://schemas.microsoft.com/office/powerpoint/2010/main" val="28188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01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Schizofrenia-leczenie</a:t>
            </a:r>
            <a:endParaRPr lang="pl-PL" altLang="pl-PL" sz="3600" b="1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13235"/>
            <a:ext cx="77724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b="1" i="1" smtClean="0"/>
              <a:t>Oddziaływania psychosocjoterapeutyczne</a:t>
            </a:r>
            <a:endParaRPr lang="pl-PL" altLang="pl-PL" smtClean="0"/>
          </a:p>
          <a:p>
            <a:pPr eaLnBrk="1" hangingPunct="1">
              <a:buFontTx/>
              <a:buChar char="•"/>
            </a:pPr>
            <a:r>
              <a:rPr lang="pl-PL" altLang="pl-PL" smtClean="0"/>
              <a:t>Psychoedukacja pacjentów i rodzin</a:t>
            </a:r>
            <a:endParaRPr lang="pl-PL" altLang="pl-PL" b="1" smtClean="0"/>
          </a:p>
          <a:p>
            <a:pPr eaLnBrk="1" hangingPunct="1">
              <a:buFontTx/>
              <a:buChar char="•"/>
            </a:pPr>
            <a:r>
              <a:rPr lang="pl-PL" altLang="pl-PL" smtClean="0"/>
              <a:t>Terapia indywidualna i grupowa, grupy wsparcia</a:t>
            </a:r>
          </a:p>
          <a:p>
            <a:pPr eaLnBrk="1" hangingPunct="1">
              <a:buFontTx/>
              <a:buChar char="•"/>
            </a:pPr>
            <a:r>
              <a:rPr lang="pl-PL" altLang="pl-PL" smtClean="0"/>
              <a:t>Interwencje kryzysowe</a:t>
            </a:r>
          </a:p>
          <a:p>
            <a:pPr eaLnBrk="1" hangingPunct="1">
              <a:buFontTx/>
              <a:buChar char="•"/>
            </a:pPr>
            <a:r>
              <a:rPr lang="pl-PL" altLang="pl-PL" smtClean="0"/>
              <a:t>Terapia rodzinna</a:t>
            </a:r>
          </a:p>
          <a:p>
            <a:pPr eaLnBrk="1" hangingPunct="1">
              <a:buFontTx/>
              <a:buChar char="•"/>
            </a:pPr>
            <a:r>
              <a:rPr lang="pl-PL" altLang="pl-PL" smtClean="0"/>
              <a:t>Rehabilitacja (oddziały, hostele, ośrodki dziennego pobytu)</a:t>
            </a:r>
          </a:p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658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0287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 - etiopatogeneza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8001000" cy="3086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Modele etiologiczne schizofrenii</a:t>
            </a:r>
            <a:endParaRPr lang="pl-PL" altLang="pl-PL" dirty="0" smtClean="0"/>
          </a:p>
          <a:p>
            <a:pPr algn="ctr" eaLnBrk="1" hangingPunct="1">
              <a:buFontTx/>
              <a:buNone/>
            </a:pPr>
            <a:endParaRPr lang="pl-PL" altLang="pl-PL" dirty="0" smtClean="0"/>
          </a:p>
          <a:p>
            <a:pPr eaLnBrk="1" hangingPunct="1"/>
            <a:r>
              <a:rPr lang="pl-PL" altLang="pl-PL" dirty="0" smtClean="0"/>
              <a:t>Model jednej choroby uwarunkowanej jednym czynnikiem (np. hipoteza wirusowa)</a:t>
            </a:r>
          </a:p>
          <a:p>
            <a:pPr eaLnBrk="1" hangingPunct="1"/>
            <a:r>
              <a:rPr lang="pl-PL" altLang="pl-PL" dirty="0" smtClean="0"/>
              <a:t>Model wielu chorób o podobnym obrazie </a:t>
            </a:r>
          </a:p>
          <a:p>
            <a:pPr eaLnBrk="1" hangingPunct="1"/>
            <a:r>
              <a:rPr lang="pl-PL" altLang="pl-PL" dirty="0" smtClean="0"/>
              <a:t>Model różnego uwarunkowania grup objawów w schizofrenii (wielu „wymiarów schizofrenii), np. typ I </a:t>
            </a:r>
            <a:r>
              <a:rPr lang="pl-PL" altLang="pl-PL" dirty="0" err="1" smtClean="0"/>
              <a:t>i</a:t>
            </a:r>
            <a:r>
              <a:rPr lang="pl-PL" altLang="pl-PL" dirty="0" smtClean="0"/>
              <a:t> II wg </a:t>
            </a:r>
            <a:r>
              <a:rPr lang="pl-PL" altLang="pl-PL" dirty="0" err="1" smtClean="0"/>
              <a:t>Crowa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7531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smtClean="0"/>
              <a:t>Schizofrenia - etiopatogeneza</a:t>
            </a:r>
            <a:endParaRPr lang="pl-PL" altLang="pl-PL" sz="3600" b="1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57250"/>
            <a:ext cx="7772400" cy="405765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sz="3600" b="1" i="1" dirty="0" smtClean="0"/>
              <a:t>Czynniki genetyczne</a:t>
            </a:r>
            <a:endParaRPr lang="pl-PL" altLang="pl-PL" sz="4000" dirty="0" smtClean="0"/>
          </a:p>
          <a:p>
            <a:pPr eaLnBrk="1" hangingPunct="1"/>
            <a:r>
              <a:rPr lang="pl-PL" altLang="pl-PL" sz="2800" dirty="0" smtClean="0"/>
              <a:t>Zgodność u bliźniąt MZ - 53%</a:t>
            </a:r>
          </a:p>
          <a:p>
            <a:pPr eaLnBrk="1" hangingPunct="1"/>
            <a:r>
              <a:rPr lang="pl-PL" altLang="pl-PL" sz="2800" dirty="0" smtClean="0"/>
              <a:t>Zgodność u bliźniąt DZ - 15%</a:t>
            </a:r>
          </a:p>
          <a:p>
            <a:pPr eaLnBrk="1" hangingPunct="1"/>
            <a:r>
              <a:rPr lang="pl-PL" altLang="pl-PL" sz="2800" dirty="0" smtClean="0"/>
              <a:t>Ryzyko zachorowania wśród krewnych I*: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3-7%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-rodzice 5.6%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-rodzeństwo 10-12%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-dzieci 12.8%</a:t>
            </a:r>
          </a:p>
          <a:p>
            <a:pPr eaLnBrk="1" hangingPunct="1"/>
            <a:r>
              <a:rPr lang="pl-PL" altLang="pl-PL" sz="2800" dirty="0" smtClean="0"/>
              <a:t>Ryzyko zachorowania wśród krewnych II*: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2.4 - 4.2%</a:t>
            </a:r>
          </a:p>
        </p:txBody>
      </p:sp>
    </p:spTree>
    <p:extLst>
      <p:ext uri="{BB962C8B-B14F-4D97-AF65-F5344CB8AC3E}">
        <p14:creationId xmlns:p14="http://schemas.microsoft.com/office/powerpoint/2010/main" val="6819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smtClean="0"/>
              <a:t>Schizofrenia - etiopatogeneza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28700"/>
            <a:ext cx="7772400" cy="35433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sz="3600" b="1" i="1" dirty="0" smtClean="0"/>
              <a:t>Czynniki genetyczne</a:t>
            </a:r>
            <a:endParaRPr lang="pl-PL" altLang="pl-PL" sz="3600" dirty="0" smtClean="0"/>
          </a:p>
          <a:p>
            <a:pPr algn="ctr" eaLnBrk="1" hangingPunct="1">
              <a:buFontTx/>
              <a:buNone/>
            </a:pPr>
            <a:r>
              <a:rPr lang="pl-PL" altLang="pl-PL" sz="2800" u="sng" dirty="0" smtClean="0"/>
              <a:t>Dane z badań adopcyjnych</a:t>
            </a:r>
            <a:endParaRPr lang="pl-PL" altLang="pl-PL" sz="2800" dirty="0" smtClean="0"/>
          </a:p>
          <a:p>
            <a:pPr eaLnBrk="1" hangingPunct="1"/>
            <a:r>
              <a:rPr lang="pl-PL" altLang="pl-PL" sz="2800" dirty="0" smtClean="0"/>
              <a:t>Choroba występuje częściej u krewnych biologicznych, nie adopcyjnych, osób ze schizofrenią</a:t>
            </a:r>
          </a:p>
          <a:p>
            <a:pPr eaLnBrk="1" hangingPunct="1"/>
            <a:r>
              <a:rPr lang="pl-PL" altLang="pl-PL" sz="2800" dirty="0" smtClean="0"/>
              <a:t>Dzieci biologicznych rodziców bez schizofrenii adoptowane przez chorych na schizofrenię </a:t>
            </a:r>
            <a:r>
              <a:rPr lang="pl-PL" altLang="pl-PL" sz="2800" b="1" dirty="0" smtClean="0"/>
              <a:t>NIE</a:t>
            </a:r>
            <a:r>
              <a:rPr lang="pl-PL" altLang="pl-PL" sz="2800" dirty="0" smtClean="0"/>
              <a:t> mają zwiększonego ryzyka zachorowania</a:t>
            </a:r>
            <a:endParaRPr lang="pl-PL" alt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35758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8001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smtClean="0"/>
              <a:t>Schizofrenia - etiopatogeneza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57250"/>
            <a:ext cx="7772400" cy="371475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sz="3600" b="1" i="1" dirty="0" smtClean="0"/>
              <a:t>Czynniki genetyczne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Brak jest zgodności co do sposobów dziedziczenia</a:t>
            </a:r>
          </a:p>
          <a:p>
            <a:pPr eaLnBrk="1" hangingPunct="1"/>
            <a:r>
              <a:rPr lang="pl-PL" altLang="pl-PL" sz="2800" dirty="0" smtClean="0"/>
              <a:t>Model pojedynczego genu z niepełną penetracją</a:t>
            </a:r>
          </a:p>
          <a:p>
            <a:pPr eaLnBrk="1" hangingPunct="1"/>
            <a:r>
              <a:rPr lang="pl-PL" altLang="pl-PL" sz="2800" dirty="0" smtClean="0"/>
              <a:t>Model pojedynczego genu o ekspresji uzależnionej od innych genów</a:t>
            </a:r>
          </a:p>
          <a:p>
            <a:pPr eaLnBrk="1" hangingPunct="1"/>
            <a:r>
              <a:rPr lang="pl-PL" altLang="pl-PL" sz="2800" dirty="0" smtClean="0"/>
              <a:t>Model dziedziczenia wielogenowego (wiele </a:t>
            </a:r>
            <a:r>
              <a:rPr lang="pl-PL" altLang="pl-PL" sz="2800" dirty="0" err="1" smtClean="0"/>
              <a:t>loci</a:t>
            </a:r>
            <a:r>
              <a:rPr lang="pl-PL" altLang="pl-PL" sz="2800" dirty="0" smtClean="0"/>
              <a:t>) </a:t>
            </a:r>
          </a:p>
          <a:p>
            <a:pPr eaLnBrk="1" hangingPunct="1"/>
            <a:r>
              <a:rPr lang="pl-PL" altLang="pl-PL" sz="2800" dirty="0" smtClean="0"/>
              <a:t>Najlepiej udokumentowany wydaje się 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MODEL WIELOCZYNNIKOWY 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(MFP-MULTIFACTORAL POLYGENIC): 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Wiele </a:t>
            </a:r>
            <a:r>
              <a:rPr lang="pl-PL" altLang="pl-PL" sz="2800" dirty="0" err="1" smtClean="0"/>
              <a:t>loci</a:t>
            </a:r>
            <a:r>
              <a:rPr lang="pl-PL" altLang="pl-PL" sz="2800" dirty="0" smtClean="0"/>
              <a:t> (</a:t>
            </a:r>
            <a:r>
              <a:rPr lang="pl-PL" altLang="pl-PL" sz="2800" dirty="0" err="1" smtClean="0"/>
              <a:t>chr.</a:t>
            </a:r>
            <a:r>
              <a:rPr lang="pl-PL" altLang="pl-PL" sz="2800" dirty="0" smtClean="0"/>
              <a:t> 5?)+ Czynniki środowiskowe</a:t>
            </a:r>
            <a:endParaRPr lang="pl-PL" alt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31748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 descr="Kraepelin 19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9" y="885825"/>
            <a:ext cx="3362325" cy="3371850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pole tekstowe 2"/>
          <p:cNvSpPr txBox="1">
            <a:spLocks noChangeArrowheads="1"/>
          </p:cNvSpPr>
          <p:nvPr/>
        </p:nvSpPr>
        <p:spPr bwMode="auto">
          <a:xfrm>
            <a:off x="3500438" y="4339828"/>
            <a:ext cx="1854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latin typeface="Vladimir Script" pitchFamily="66" charset="0"/>
              </a:rPr>
              <a:t>Emil Kraepelin </a:t>
            </a:r>
          </a:p>
        </p:txBody>
      </p:sp>
      <p:sp>
        <p:nvSpPr>
          <p:cNvPr id="5124" name="pole tekstowe 3"/>
          <p:cNvSpPr txBox="1">
            <a:spLocks noChangeArrowheads="1"/>
          </p:cNvSpPr>
          <p:nvPr/>
        </p:nvSpPr>
        <p:spPr bwMode="auto">
          <a:xfrm>
            <a:off x="1857376" y="321469"/>
            <a:ext cx="498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latin typeface="Times New Roman" charset="0"/>
              </a:rPr>
              <a:t>Dementia praecox – otępienie wczesne</a:t>
            </a:r>
          </a:p>
        </p:txBody>
      </p:sp>
    </p:spTree>
    <p:extLst>
      <p:ext uri="{BB962C8B-B14F-4D97-AF65-F5344CB8AC3E}">
        <p14:creationId xmlns:p14="http://schemas.microsoft.com/office/powerpoint/2010/main" val="26072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200" smtClean="0"/>
              <a:t>Schizofrenia - etiopatogeneza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57300"/>
            <a:ext cx="7772400" cy="3314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3600" b="1" i="1" smtClean="0"/>
              <a:t>Czynniki genetyczne</a:t>
            </a:r>
            <a:endParaRPr lang="pl-PL" altLang="pl-PL" sz="3600" smtClean="0"/>
          </a:p>
          <a:p>
            <a:pPr algn="ctr" eaLnBrk="1" hangingPunct="1">
              <a:buFontTx/>
              <a:buNone/>
            </a:pPr>
            <a:r>
              <a:rPr lang="pl-PL" altLang="pl-PL" sz="2800" smtClean="0"/>
              <a:t>Geny kandydujące</a:t>
            </a:r>
          </a:p>
          <a:p>
            <a:pPr eaLnBrk="1" hangingPunct="1"/>
            <a:r>
              <a:rPr lang="pl-PL" altLang="pl-PL" sz="2800" smtClean="0"/>
              <a:t>Geny związane z obrotem dopaminy, np.</a:t>
            </a:r>
            <a:r>
              <a:rPr lang="pl-PL" altLang="pl-PL" sz="2800" smtClean="0">
                <a:latin typeface="Arial" charset="0"/>
              </a:rPr>
              <a:t> </a:t>
            </a:r>
            <a:r>
              <a:rPr lang="pl-PL" altLang="pl-PL" sz="2800" smtClean="0"/>
              <a:t>gen receptora D3 (DRD3)-3q13.3</a:t>
            </a:r>
          </a:p>
          <a:p>
            <a:pPr eaLnBrk="1" hangingPunct="1"/>
            <a:r>
              <a:rPr lang="pl-PL" altLang="pl-PL" sz="2800" smtClean="0"/>
              <a:t>Geny związane z obrotem serotoniny, np. gen receptora 5HT</a:t>
            </a:r>
            <a:r>
              <a:rPr lang="pl-PL" altLang="pl-PL" sz="1800" smtClean="0"/>
              <a:t>2a</a:t>
            </a:r>
            <a:r>
              <a:rPr lang="pl-PL" altLang="pl-PL" sz="2800" smtClean="0"/>
              <a:t>-13p</a:t>
            </a:r>
            <a:endParaRPr lang="pl-PL" altLang="pl-PL" sz="3600" smtClean="0"/>
          </a:p>
        </p:txBody>
      </p:sp>
    </p:spTree>
    <p:extLst>
      <p:ext uri="{BB962C8B-B14F-4D97-AF65-F5344CB8AC3E}">
        <p14:creationId xmlns:p14="http://schemas.microsoft.com/office/powerpoint/2010/main" val="8954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200" smtClean="0"/>
              <a:t>Schizofrenia - etiopatogeneza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57300"/>
            <a:ext cx="7772400" cy="3600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3600" b="1" i="1" smtClean="0"/>
              <a:t>Model podatność - stres</a:t>
            </a:r>
            <a:endParaRPr lang="pl-PL" altLang="pl-PL" smtClean="0"/>
          </a:p>
          <a:p>
            <a:pPr eaLnBrk="1" hangingPunct="1"/>
            <a:r>
              <a:rPr lang="pl-PL" altLang="pl-PL" smtClean="0"/>
              <a:t>Uwarunkowania genetyczne powodują nadwrażliwość na stres</a:t>
            </a:r>
          </a:p>
          <a:p>
            <a:pPr eaLnBrk="1" hangingPunct="1"/>
            <a:r>
              <a:rPr lang="pl-PL" altLang="pl-PL" smtClean="0"/>
              <a:t>Stres nasila objawy wywołane „skazą” genetyczną</a:t>
            </a:r>
          </a:p>
          <a:p>
            <a:pPr eaLnBrk="1" hangingPunct="1"/>
            <a:r>
              <a:rPr lang="pl-PL" altLang="pl-PL" smtClean="0"/>
              <a:t>Nałożenie predyspozycji genetycznej -podatności (vulnerability) i poważnego stresu (ostrego lub przewlekłego) prowadzi do ujawnienia choroby</a:t>
            </a:r>
          </a:p>
        </p:txBody>
      </p:sp>
    </p:spTree>
    <p:extLst>
      <p:ext uri="{BB962C8B-B14F-4D97-AF65-F5344CB8AC3E}">
        <p14:creationId xmlns:p14="http://schemas.microsoft.com/office/powerpoint/2010/main" val="15766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572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smtClean="0"/>
              <a:t>Schizofrenia - etiopatogeneza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28700"/>
            <a:ext cx="7772400" cy="35433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smtClean="0"/>
              <a:t>Teorie biochemiczne</a:t>
            </a:r>
            <a:endParaRPr lang="pl-PL" altLang="pl-PL" smtClean="0"/>
          </a:p>
          <a:p>
            <a:pPr eaLnBrk="1" hangingPunct="1">
              <a:buFontTx/>
              <a:buNone/>
            </a:pPr>
            <a:r>
              <a:rPr lang="pl-PL" altLang="pl-PL" smtClean="0"/>
              <a:t>I. </a:t>
            </a:r>
            <a:r>
              <a:rPr lang="pl-PL" altLang="pl-PL" sz="2800" smtClean="0"/>
              <a:t>Teoria dopaminowa</a:t>
            </a:r>
          </a:p>
          <a:p>
            <a:pPr eaLnBrk="1" hangingPunct="1"/>
            <a:r>
              <a:rPr lang="pl-PL" altLang="pl-PL" sz="2400" smtClean="0"/>
              <a:t>Główny mechanizm działania neuroleptyków polega na blokowaniu receptorów D2.</a:t>
            </a:r>
          </a:p>
          <a:p>
            <a:pPr eaLnBrk="1" hangingPunct="1"/>
            <a:r>
              <a:rPr lang="pl-PL" altLang="pl-PL" sz="2400" smtClean="0"/>
              <a:t>Badania obrazowe i pośmiertne OUN wskazują na większą gęstość receptorów D2 w strukturach podkorowych u ok. 50% chorych na schizofrenię</a:t>
            </a:r>
          </a:p>
          <a:p>
            <a:pPr eaLnBrk="1" hangingPunct="1"/>
            <a:r>
              <a:rPr lang="pl-PL" altLang="pl-PL" sz="2400" smtClean="0"/>
              <a:t>Amfetamina (podobna budowa chemiczna do dopaminy) powoduje zaostrzenie objawów choroby</a:t>
            </a:r>
          </a:p>
          <a:p>
            <a:pPr eaLnBrk="1" hangingPunct="1">
              <a:buFontTx/>
              <a:buNone/>
            </a:pPr>
            <a:endParaRPr lang="pl-PL" altLang="pl-PL" sz="2400" smtClean="0"/>
          </a:p>
        </p:txBody>
      </p:sp>
    </p:spTree>
    <p:extLst>
      <p:ext uri="{BB962C8B-B14F-4D97-AF65-F5344CB8AC3E}">
        <p14:creationId xmlns:p14="http://schemas.microsoft.com/office/powerpoint/2010/main" val="27366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smtClean="0"/>
              <a:t>Schizofrenia-etiopatogeneza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28650"/>
            <a:ext cx="7772400" cy="42862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Teorie biochemiczne</a:t>
            </a:r>
            <a:endParaRPr lang="pl-PL" altLang="pl-PL" dirty="0" smtClean="0"/>
          </a:p>
          <a:p>
            <a:pPr eaLnBrk="1" hangingPunct="1">
              <a:buFontTx/>
              <a:buNone/>
            </a:pPr>
            <a:r>
              <a:rPr lang="pl-PL" altLang="pl-PL" sz="1900" dirty="0" err="1" smtClean="0"/>
              <a:t>II.Teoria</a:t>
            </a:r>
            <a:r>
              <a:rPr lang="pl-PL" altLang="pl-PL" sz="1900" dirty="0" smtClean="0"/>
              <a:t> serotoninowa</a:t>
            </a:r>
          </a:p>
          <a:p>
            <a:pPr eaLnBrk="1" hangingPunct="1"/>
            <a:r>
              <a:rPr lang="pl-PL" altLang="pl-PL" sz="1900" dirty="0" smtClean="0"/>
              <a:t>Wzrost stężenia metabolitów 5HT w zwojach podstawy mózgu (</a:t>
            </a:r>
            <a:r>
              <a:rPr lang="pl-PL" altLang="pl-PL" sz="1900" dirty="0" err="1" smtClean="0"/>
              <a:t>bad</a:t>
            </a:r>
            <a:r>
              <a:rPr lang="pl-PL" altLang="pl-PL" sz="1900" dirty="0" smtClean="0"/>
              <a:t>. pośmiertne)</a:t>
            </a:r>
          </a:p>
          <a:p>
            <a:pPr eaLnBrk="1" hangingPunct="1"/>
            <a:r>
              <a:rPr lang="pl-PL" altLang="pl-PL" sz="1900" dirty="0" smtClean="0"/>
              <a:t>Spadek gęstości receptorów 5HT2 w korze czołowej</a:t>
            </a:r>
          </a:p>
          <a:p>
            <a:pPr eaLnBrk="1" hangingPunct="1"/>
            <a:r>
              <a:rPr lang="pl-PL" altLang="pl-PL" sz="1900" dirty="0" smtClean="0"/>
              <a:t>Wzrost gęstości receptorów 5HT2 w strukturach podkorowych</a:t>
            </a:r>
          </a:p>
          <a:p>
            <a:pPr eaLnBrk="1" hangingPunct="1"/>
            <a:r>
              <a:rPr lang="pl-PL" altLang="pl-PL" sz="1900" dirty="0" smtClean="0"/>
              <a:t>Atypowe </a:t>
            </a:r>
            <a:r>
              <a:rPr lang="pl-PL" altLang="pl-PL" sz="1900" dirty="0" err="1" smtClean="0"/>
              <a:t>neuroleptyki</a:t>
            </a:r>
            <a:r>
              <a:rPr lang="pl-PL" altLang="pl-PL" sz="1900" dirty="0" smtClean="0"/>
              <a:t> (</a:t>
            </a:r>
            <a:r>
              <a:rPr lang="pl-PL" altLang="pl-PL" sz="1900" dirty="0" err="1" smtClean="0"/>
              <a:t>risperidon</a:t>
            </a:r>
            <a:r>
              <a:rPr lang="pl-PL" altLang="pl-PL" sz="1900" dirty="0" smtClean="0"/>
              <a:t>, </a:t>
            </a:r>
            <a:r>
              <a:rPr lang="pl-PL" altLang="pl-PL" sz="1900" dirty="0" err="1" smtClean="0"/>
              <a:t>ziprasidon</a:t>
            </a:r>
            <a:r>
              <a:rPr lang="pl-PL" altLang="pl-PL" sz="1900" dirty="0" smtClean="0"/>
              <a:t> blokują także rec. 5HT2)</a:t>
            </a:r>
          </a:p>
          <a:p>
            <a:pPr eaLnBrk="1" hangingPunct="1">
              <a:buFontTx/>
              <a:buNone/>
            </a:pPr>
            <a:r>
              <a:rPr lang="pl-PL" altLang="pl-PL" sz="1900" dirty="0" smtClean="0"/>
              <a:t>III. Teoria glutaminianowa</a:t>
            </a:r>
          </a:p>
          <a:p>
            <a:pPr eaLnBrk="1" hangingPunct="1">
              <a:buFontTx/>
              <a:buNone/>
            </a:pPr>
            <a:r>
              <a:rPr lang="pl-PL" altLang="pl-PL" sz="1900" dirty="0" smtClean="0"/>
              <a:t>Zmniejszona aktywność receptorów NMDA w </a:t>
            </a:r>
            <a:r>
              <a:rPr lang="pl-PL" altLang="pl-PL" sz="1900" dirty="0" err="1" smtClean="0"/>
              <a:t>ukł</a:t>
            </a:r>
            <a:r>
              <a:rPr lang="pl-PL" altLang="pl-PL" sz="1900" dirty="0" smtClean="0"/>
              <a:t>. limbicznym powoduje wzrost transmisji dopaminergicznej</a:t>
            </a:r>
          </a:p>
          <a:p>
            <a:pPr eaLnBrk="1" hangingPunct="1">
              <a:buFontTx/>
              <a:buNone/>
            </a:pPr>
            <a:r>
              <a:rPr lang="pl-PL" altLang="pl-PL" sz="1900" dirty="0" smtClean="0"/>
              <a:t>IV. Teoria noradrenergiczna</a:t>
            </a:r>
          </a:p>
          <a:p>
            <a:pPr eaLnBrk="1" hangingPunct="1">
              <a:buFontTx/>
              <a:buNone/>
            </a:pPr>
            <a:r>
              <a:rPr lang="pl-PL" altLang="pl-PL" sz="1900" dirty="0" smtClean="0"/>
              <a:t> Nadczynność u. NA ( opisano wzrost stężeń metabolitów NA) nasila wrażliwość na bodźce napływające do mózgu</a:t>
            </a:r>
          </a:p>
          <a:p>
            <a:pPr eaLnBrk="1" hangingPunct="1">
              <a:buFontTx/>
              <a:buNone/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4514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smtClean="0"/>
              <a:t>Schizofrenia - etiopatogeneza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374558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dirty="0" smtClean="0"/>
              <a:t>Badania obrazowe OUN (CT, NMR)</a:t>
            </a:r>
            <a:endParaRPr lang="pl-PL" altLang="pl-PL" dirty="0" smtClean="0"/>
          </a:p>
          <a:p>
            <a:pPr eaLnBrk="1" hangingPunct="1"/>
            <a:r>
              <a:rPr lang="pl-PL" altLang="pl-PL" sz="2800" dirty="0" smtClean="0"/>
              <a:t>Poszerzenie komór bocznych i komory trzeciej mózgu (20-40% chorych)</a:t>
            </a:r>
          </a:p>
          <a:p>
            <a:pPr eaLnBrk="1" hangingPunct="1"/>
            <a:r>
              <a:rPr lang="pl-PL" altLang="pl-PL" sz="2800" dirty="0" smtClean="0"/>
              <a:t>Zaniki korowe (</a:t>
            </a:r>
            <a:r>
              <a:rPr lang="pl-PL" altLang="pl-PL" sz="2800" dirty="0" smtClean="0">
                <a:latin typeface="Arial" charset="0"/>
              </a:rPr>
              <a:t>p</a:t>
            </a:r>
            <a:r>
              <a:rPr lang="pl-PL" altLang="pl-PL" sz="2800" dirty="0" smtClean="0"/>
              <a:t>łat czołowy, skroniowy)</a:t>
            </a:r>
          </a:p>
          <a:p>
            <a:pPr eaLnBrk="1" hangingPunct="1"/>
            <a:r>
              <a:rPr lang="pl-PL" altLang="pl-PL" sz="2800" dirty="0" smtClean="0"/>
              <a:t>Zmniejszenie objętości hipokampa, kory </a:t>
            </a:r>
            <a:r>
              <a:rPr lang="pl-PL" altLang="pl-PL" sz="2800" dirty="0" err="1" smtClean="0"/>
              <a:t>parahipokampalnej</a:t>
            </a:r>
            <a:r>
              <a:rPr lang="pl-PL" altLang="pl-PL" sz="2800" dirty="0" smtClean="0"/>
              <a:t>, ciał migdałowatych (tzw. struktur skroniowo-</a:t>
            </a:r>
            <a:r>
              <a:rPr lang="pl-PL" altLang="pl-PL" sz="2800" dirty="0" err="1" smtClean="0"/>
              <a:t>limbicznch</a:t>
            </a:r>
            <a:r>
              <a:rPr lang="pl-PL" altLang="pl-PL" sz="2800" dirty="0" smtClean="0"/>
              <a:t>)</a:t>
            </a:r>
          </a:p>
          <a:p>
            <a:pPr eaLnBrk="1" hangingPunct="1"/>
            <a:r>
              <a:rPr lang="pl-PL" altLang="pl-PL" sz="2800" dirty="0" smtClean="0"/>
              <a:t>Zaburzony wzorzec asymetrii mózgu</a:t>
            </a:r>
          </a:p>
          <a:p>
            <a:pPr eaLnBrk="1" hangingPunct="1"/>
            <a:r>
              <a:rPr lang="pl-PL" altLang="pl-PL" sz="2800" dirty="0" smtClean="0"/>
              <a:t>Częstsze anomalie rozwojowe (np. dysgenezja ciała modzelowatego)</a:t>
            </a:r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8353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7429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200" smtClean="0"/>
              <a:t>Schizofrenia - etiopatogeneza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82000" cy="3657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b="1" i="1" smtClean="0"/>
              <a:t>Badania autopsyjne OUN</a:t>
            </a:r>
          </a:p>
          <a:p>
            <a:pPr eaLnBrk="1" hangingPunct="1"/>
            <a:r>
              <a:rPr lang="pl-PL" altLang="pl-PL" sz="2800" smtClean="0"/>
              <a:t>Makroskopowe: potwierdzenie zmian</a:t>
            </a:r>
            <a:r>
              <a:rPr lang="pl-PL" altLang="pl-PL" smtClean="0"/>
              <a:t> </a:t>
            </a:r>
            <a:r>
              <a:rPr lang="pl-PL" altLang="pl-PL" sz="2800" smtClean="0"/>
              <a:t>obserwowanych w badaniach obrazowych</a:t>
            </a:r>
          </a:p>
          <a:p>
            <a:pPr eaLnBrk="1" hangingPunct="1"/>
            <a:r>
              <a:rPr lang="pl-PL" altLang="pl-PL" sz="2800" smtClean="0"/>
              <a:t>Mikroskopowe:</a:t>
            </a:r>
            <a:r>
              <a:rPr lang="pl-PL" altLang="pl-PL" sz="2800" smtClean="0">
                <a:latin typeface="Arial" charset="0"/>
              </a:rPr>
              <a:t> </a:t>
            </a:r>
            <a:r>
              <a:rPr lang="pl-PL" altLang="pl-PL" sz="2800" smtClean="0"/>
              <a:t>zaburzenia „cytoarchitektoniki” OUN (zaburzenia warstwowego rozmieszczenia poszczególnych grup komórek, ektopowa lokalizacja komórek w płacie czołowym, hipokampie i jego zakręcie)</a:t>
            </a:r>
          </a:p>
          <a:p>
            <a:pPr eaLnBrk="1" hangingPunct="1"/>
            <a:r>
              <a:rPr lang="pl-PL" altLang="pl-PL" sz="2800" smtClean="0"/>
              <a:t>Charakter zmian i brak rozplemu gleju wskazują na rozwojowy charakter zaburzeń</a:t>
            </a:r>
          </a:p>
        </p:txBody>
      </p:sp>
    </p:spTree>
    <p:extLst>
      <p:ext uri="{BB962C8B-B14F-4D97-AF65-F5344CB8AC3E}">
        <p14:creationId xmlns:p14="http://schemas.microsoft.com/office/powerpoint/2010/main" val="19841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85725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200" smtClean="0"/>
              <a:t>Schizofrenia jako zaburzenie neurorozwojowe</a:t>
            </a:r>
            <a:br>
              <a:rPr lang="pl-PL" altLang="pl-PL" sz="3200" smtClean="0"/>
            </a:br>
            <a:r>
              <a:rPr lang="pl-PL" altLang="pl-PL" sz="2400" smtClean="0"/>
              <a:t>[Weinberger, 1989 ; Murray, 1994]</a:t>
            </a:r>
            <a:endParaRPr lang="pl-PL" altLang="pl-PL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9144000" cy="3387824"/>
          </a:xfrm>
        </p:spPr>
        <p:txBody>
          <a:bodyPr>
            <a:normAutofit fontScale="77500" lnSpcReduction="20000"/>
          </a:bodyPr>
          <a:lstStyle/>
          <a:p>
            <a:pPr lvl="2" eaLnBrk="1" hangingPunct="1">
              <a:buClr>
                <a:srgbClr val="F0FB13"/>
              </a:buClr>
              <a:buFontTx/>
              <a:buNone/>
            </a:pPr>
            <a:r>
              <a:rPr lang="pl-PL" altLang="pl-PL" sz="4000" dirty="0" smtClean="0">
                <a:solidFill>
                  <a:srgbClr val="FF9933"/>
                </a:solidFill>
              </a:rPr>
              <a:t> </a:t>
            </a:r>
            <a:r>
              <a:rPr lang="pl-PL" altLang="pl-PL" sz="3600" dirty="0" smtClean="0"/>
              <a:t>Czynniki genetyczne</a:t>
            </a:r>
          </a:p>
          <a:p>
            <a:pPr lvl="2" eaLnBrk="1" hangingPunct="1">
              <a:buClr>
                <a:srgbClr val="F0FB13"/>
              </a:buClr>
              <a:buFontTx/>
              <a:buNone/>
            </a:pPr>
            <a:r>
              <a:rPr lang="pl-PL" altLang="pl-PL" sz="3600" dirty="0" smtClean="0"/>
              <a:t> Czynniki środowiskowe</a:t>
            </a:r>
            <a:endParaRPr lang="pl-PL" altLang="pl-PL" sz="4000" dirty="0" smtClean="0"/>
          </a:p>
          <a:p>
            <a:pPr lvl="2" eaLnBrk="1" hangingPunct="1">
              <a:buClr>
                <a:srgbClr val="F0FB13"/>
              </a:buClr>
              <a:buFontTx/>
              <a:buNone/>
            </a:pPr>
            <a:endParaRPr lang="pl-PL" altLang="pl-PL" sz="3600" dirty="0" smtClean="0"/>
          </a:p>
          <a:p>
            <a:pPr lvl="2" eaLnBrk="1" hangingPunct="1">
              <a:buClr>
                <a:srgbClr val="F0FB13"/>
              </a:buClr>
              <a:buFontTx/>
              <a:buNone/>
            </a:pPr>
            <a:r>
              <a:rPr lang="pl-PL" altLang="pl-PL" sz="3600" dirty="0" smtClean="0"/>
              <a:t>Zaburzony rozwój OUN</a:t>
            </a:r>
            <a:endParaRPr lang="pl-PL" altLang="pl-PL" sz="4000" dirty="0" smtClean="0"/>
          </a:p>
          <a:p>
            <a:pPr lvl="2" eaLnBrk="1" hangingPunct="1">
              <a:buFontTx/>
              <a:buNone/>
            </a:pPr>
            <a:endParaRPr lang="pl-PL" altLang="pl-PL" sz="3600" dirty="0" smtClean="0"/>
          </a:p>
          <a:p>
            <a:pPr lvl="2" eaLnBrk="1" hangingPunct="1">
              <a:buFontTx/>
              <a:buNone/>
            </a:pPr>
            <a:r>
              <a:rPr lang="pl-PL" altLang="pl-PL" sz="3600" dirty="0" smtClean="0"/>
              <a:t>Nieprawidłowości architektoniki OUN 				</a:t>
            </a:r>
            <a:endParaRPr lang="pl-PL" altLang="pl-PL" sz="3200" dirty="0" smtClean="0"/>
          </a:p>
          <a:p>
            <a:pPr lvl="2" eaLnBrk="1" hangingPunct="1">
              <a:buClr>
                <a:srgbClr val="F0FB13"/>
              </a:buClr>
              <a:buFontTx/>
              <a:buNone/>
            </a:pPr>
            <a:r>
              <a:rPr lang="pl-PL" altLang="pl-PL" sz="3200" dirty="0" smtClean="0"/>
              <a:t>Dysfunkcja sieci synaptycznej</a:t>
            </a:r>
          </a:p>
          <a:p>
            <a:pPr lvl="2" eaLnBrk="1" hangingPunct="1"/>
            <a:endParaRPr lang="pl-PL" altLang="pl-PL" sz="4000" dirty="0" smtClean="0">
              <a:solidFill>
                <a:srgbClr val="FF9933"/>
              </a:solidFill>
            </a:endParaRPr>
          </a:p>
          <a:p>
            <a:pPr eaLnBrk="1" hangingPunct="1"/>
            <a:endParaRPr lang="pl-PL" altLang="pl-PL" sz="3600" dirty="0" smtClean="0">
              <a:solidFill>
                <a:srgbClr val="FF9933"/>
              </a:solidFill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3707904" y="2067694"/>
            <a:ext cx="0" cy="432197"/>
          </a:xfrm>
          <a:prstGeom prst="line">
            <a:avLst/>
          </a:prstGeom>
          <a:noFill/>
          <a:ln w="1016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707904" y="2931790"/>
            <a:ext cx="0" cy="628650"/>
          </a:xfrm>
          <a:prstGeom prst="line">
            <a:avLst/>
          </a:prstGeom>
          <a:noFill/>
          <a:ln w="1016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707904" y="3867894"/>
            <a:ext cx="0" cy="432197"/>
          </a:xfrm>
          <a:prstGeom prst="line">
            <a:avLst/>
          </a:prstGeom>
          <a:noFill/>
          <a:ln w="1016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6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11430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z="3600" smtClean="0"/>
              <a:t>Schizofrenia - etiopatogeneza</a:t>
            </a:r>
            <a:br>
              <a:rPr lang="pl-PL" altLang="pl-PL" sz="3600" smtClean="0"/>
            </a:br>
            <a:r>
              <a:rPr lang="pl-PL" altLang="pl-PL" sz="2800" b="1" i="1" smtClean="0"/>
              <a:t>Czynniki środowiskowe</a:t>
            </a:r>
            <a:endParaRPr lang="pl-PL" altLang="pl-PL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Komplikacje położnicze, zwłaszcza związanie z niedotlenieniem płodu lub noworodka</a:t>
            </a:r>
          </a:p>
          <a:p>
            <a:pPr eaLnBrk="1" hangingPunct="1"/>
            <a:endParaRPr lang="pl-PL" altLang="pl-PL" smtClean="0"/>
          </a:p>
          <a:p>
            <a:pPr eaLnBrk="1" hangingPunct="1"/>
            <a:r>
              <a:rPr lang="pl-PL" altLang="pl-PL" smtClean="0"/>
              <a:t>Infekcje wirusowe in utero</a:t>
            </a:r>
          </a:p>
          <a:p>
            <a:pPr eaLnBrk="1" hangingPunct="1"/>
            <a:endParaRPr lang="pl-PL" altLang="pl-PL" smtClean="0"/>
          </a:p>
          <a:p>
            <a:pPr eaLnBrk="1" hangingPunct="1"/>
            <a:r>
              <a:rPr lang="pl-PL" altLang="pl-PL" smtClean="0"/>
              <a:t>Niedobory pokarmowe  </a:t>
            </a:r>
          </a:p>
        </p:txBody>
      </p:sp>
    </p:spTree>
    <p:extLst>
      <p:ext uri="{BB962C8B-B14F-4D97-AF65-F5344CB8AC3E}">
        <p14:creationId xmlns:p14="http://schemas.microsoft.com/office/powerpoint/2010/main" val="36011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5725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200" smtClean="0"/>
              <a:t>Schizofrenia - etiopatogeneza</a:t>
            </a:r>
            <a:br>
              <a:rPr lang="pl-PL" altLang="pl-PL" sz="3200" smtClean="0"/>
            </a:br>
            <a:endParaRPr lang="pl-PL" altLang="pl-PL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28700"/>
            <a:ext cx="8229600" cy="3543300"/>
          </a:xfrm>
        </p:spPr>
        <p:txBody>
          <a:bodyPr/>
          <a:lstStyle/>
          <a:p>
            <a:pPr eaLnBrk="1" hangingPunct="1"/>
            <a:r>
              <a:rPr lang="pl-PL" altLang="pl-PL" smtClean="0"/>
              <a:t>Pomimo braku zadowalającej wszystkich badaczy, jednolitej teorii etiopatogenetycznej, nie budzi już wątpliwości, że </a:t>
            </a:r>
          </a:p>
          <a:p>
            <a:pPr algn="ctr" eaLnBrk="1" hangingPunct="1">
              <a:buFontTx/>
              <a:buNone/>
            </a:pPr>
            <a:r>
              <a:rPr lang="pl-PL" altLang="pl-PL" sz="3600" b="1" smtClean="0"/>
              <a:t>schizofrenia jest chorobą mózgu</a:t>
            </a:r>
          </a:p>
          <a:p>
            <a:pPr eaLnBrk="1" hangingPunct="1"/>
            <a:r>
              <a:rPr lang="pl-PL" altLang="pl-PL" smtClean="0"/>
              <a:t>Należy jednak pamiętać, że </a:t>
            </a:r>
            <a:r>
              <a:rPr lang="pl-PL" altLang="pl-PL" b="1" smtClean="0"/>
              <a:t>czynniki psychospołeczne</a:t>
            </a:r>
            <a:r>
              <a:rPr lang="pl-PL" altLang="pl-PL" smtClean="0"/>
              <a:t>, jak nasilenie stresu, funkcjonowanie rodziny mają ogromne znaczenie dla  </a:t>
            </a:r>
            <a:r>
              <a:rPr lang="pl-PL" altLang="pl-PL" b="1" smtClean="0"/>
              <a:t>wyzwalania psychozy i jej przebiegu</a:t>
            </a:r>
            <a:r>
              <a:rPr lang="pl-PL" altLang="pl-PL" smtClean="0"/>
              <a:t> (np. liczby nawrotów)</a:t>
            </a:r>
          </a:p>
        </p:txBody>
      </p:sp>
    </p:spTree>
    <p:extLst>
      <p:ext uri="{BB962C8B-B14F-4D97-AF65-F5344CB8AC3E}">
        <p14:creationId xmlns:p14="http://schemas.microsoft.com/office/powerpoint/2010/main" val="3949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smtClean="0"/>
              <a:t>Uporczywe (utrwalone )zaburzenie urojeniowe</a:t>
            </a:r>
            <a:endParaRPr lang="pl-PL" altLang="pl-PL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5900"/>
            <a:ext cx="8001000" cy="3086100"/>
          </a:xfrm>
        </p:spPr>
        <p:txBody>
          <a:bodyPr/>
          <a:lstStyle/>
          <a:p>
            <a:pPr eaLnBrk="1" hangingPunct="1"/>
            <a:r>
              <a:rPr lang="pl-PL" altLang="pl-PL" smtClean="0"/>
              <a:t>Zaburzenie, w którym głównym objawem jest </a:t>
            </a:r>
            <a:r>
              <a:rPr lang="pl-PL" altLang="pl-PL" b="1" smtClean="0"/>
              <a:t>utrwalone urojenie</a:t>
            </a:r>
            <a:r>
              <a:rPr lang="pl-PL" altLang="pl-PL" smtClean="0"/>
              <a:t> lub </a:t>
            </a:r>
            <a:r>
              <a:rPr lang="pl-PL" altLang="pl-PL" b="1" smtClean="0"/>
              <a:t>usysytematyzowany </a:t>
            </a:r>
            <a:r>
              <a:rPr lang="pl-PL" altLang="pl-PL" smtClean="0"/>
              <a:t>system urojeń </a:t>
            </a:r>
            <a:r>
              <a:rPr lang="pl-PL" altLang="pl-PL" b="1" smtClean="0"/>
              <a:t>bez cech  dziwaczności </a:t>
            </a:r>
            <a:r>
              <a:rPr lang="pl-PL" altLang="pl-PL" smtClean="0"/>
              <a:t>(inne niż niemożliwe do zaistnienia lub kulturowo niedostosowane)</a:t>
            </a:r>
          </a:p>
        </p:txBody>
      </p:sp>
    </p:spTree>
    <p:extLst>
      <p:ext uri="{BB962C8B-B14F-4D97-AF65-F5344CB8AC3E}">
        <p14:creationId xmlns:p14="http://schemas.microsoft.com/office/powerpoint/2010/main" val="18611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Schizofrenia-definicja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endParaRPr lang="pl-PL" altLang="pl-PL" sz="4000" dirty="0" smtClean="0"/>
          </a:p>
          <a:p>
            <a:pPr eaLnBrk="1" hangingPunct="1">
              <a:buFontTx/>
              <a:buNone/>
            </a:pPr>
            <a:r>
              <a:rPr lang="pl-PL" altLang="pl-PL" sz="4000" dirty="0" smtClean="0"/>
              <a:t>Nazwa wywodzi się od greckiego:</a:t>
            </a:r>
            <a:endParaRPr lang="pl-PL" altLang="pl-PL" sz="4400" dirty="0" smtClean="0"/>
          </a:p>
          <a:p>
            <a:pPr eaLnBrk="1" hangingPunct="1">
              <a:buFontTx/>
              <a:buNone/>
            </a:pPr>
            <a:r>
              <a:rPr lang="pl-PL" altLang="pl-PL" sz="4400" b="1" i="1" dirty="0" smtClean="0"/>
              <a:t>Schizo</a:t>
            </a:r>
            <a:r>
              <a:rPr lang="pl-PL" altLang="pl-PL" sz="4400" dirty="0" smtClean="0"/>
              <a:t> - rozszczepiam,</a:t>
            </a:r>
          </a:p>
          <a:p>
            <a:pPr eaLnBrk="1" hangingPunct="1">
              <a:buFontTx/>
              <a:buNone/>
            </a:pPr>
            <a:r>
              <a:rPr lang="pl-PL" altLang="pl-PL" sz="4400" b="1" i="1" dirty="0" err="1" smtClean="0"/>
              <a:t>Phren</a:t>
            </a:r>
            <a:r>
              <a:rPr lang="pl-PL" altLang="pl-PL" sz="4400" dirty="0" smtClean="0"/>
              <a:t> - rozum, serce</a:t>
            </a:r>
          </a:p>
          <a:p>
            <a:pPr algn="ctr" eaLnBrk="1" hangingPunct="1">
              <a:buFontTx/>
              <a:buNone/>
            </a:pPr>
            <a:r>
              <a:rPr lang="pl-PL" altLang="pl-PL" sz="3000" dirty="0" err="1" smtClean="0"/>
              <a:t>Eugen</a:t>
            </a:r>
            <a:r>
              <a:rPr lang="pl-PL" altLang="pl-PL" sz="3000" dirty="0" smtClean="0"/>
              <a:t> Bleuler,1908</a:t>
            </a:r>
          </a:p>
          <a:p>
            <a:pPr eaLnBrk="1" hangingPunct="1">
              <a:buFontTx/>
              <a:buNone/>
            </a:pPr>
            <a:r>
              <a:rPr lang="pl-PL" altLang="pl-PL" sz="4400" dirty="0" smtClean="0"/>
              <a:t> </a:t>
            </a:r>
          </a:p>
          <a:p>
            <a:pPr eaLnBrk="1" hangingPunct="1"/>
            <a:endParaRPr lang="pl-PL" altLang="pl-PL" sz="4400" dirty="0" smtClean="0"/>
          </a:p>
        </p:txBody>
      </p:sp>
    </p:spTree>
    <p:extLst>
      <p:ext uri="{BB962C8B-B14F-4D97-AF65-F5344CB8AC3E}">
        <p14:creationId xmlns:p14="http://schemas.microsoft.com/office/powerpoint/2010/main" val="2453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Przypadek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45638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Pacjent</a:t>
            </a:r>
            <a:r>
              <a:rPr lang="en-US" dirty="0" smtClean="0"/>
              <a:t> </a:t>
            </a:r>
            <a:r>
              <a:rPr lang="en-US" dirty="0" err="1" smtClean="0"/>
              <a:t>lat</a:t>
            </a:r>
            <a:r>
              <a:rPr lang="en-US" dirty="0" smtClean="0"/>
              <a:t> 53 </a:t>
            </a:r>
            <a:r>
              <a:rPr lang="en-US" dirty="0" err="1" smtClean="0"/>
              <a:t>skierowany</a:t>
            </a:r>
            <a:r>
              <a:rPr lang="en-US" dirty="0" smtClean="0"/>
              <a:t> do </a:t>
            </a:r>
            <a:r>
              <a:rPr lang="en-US" dirty="0" err="1" smtClean="0"/>
              <a:t>lekarza</a:t>
            </a:r>
            <a:r>
              <a:rPr lang="en-US" dirty="0" smtClean="0"/>
              <a:t> psychiatry z </a:t>
            </a:r>
            <a:r>
              <a:rPr lang="en-US" dirty="0" err="1" smtClean="0"/>
              <a:t>powodu</a:t>
            </a:r>
            <a:r>
              <a:rPr lang="en-US" dirty="0" smtClean="0"/>
              <a:t> </a:t>
            </a:r>
            <a:r>
              <a:rPr lang="en-US" dirty="0" err="1" smtClean="0"/>
              <a:t>zaburzeń</a:t>
            </a:r>
            <a:r>
              <a:rPr lang="en-US" dirty="0" smtClean="0"/>
              <a:t> </a:t>
            </a:r>
            <a:r>
              <a:rPr lang="en-US" dirty="0" err="1" smtClean="0"/>
              <a:t>snu</a:t>
            </a:r>
            <a:r>
              <a:rPr lang="en-US" dirty="0" smtClean="0"/>
              <a:t>, “</a:t>
            </a:r>
            <a:r>
              <a:rPr lang="en-US" dirty="0" err="1" smtClean="0"/>
              <a:t>objawów</a:t>
            </a:r>
            <a:r>
              <a:rPr lang="en-US" dirty="0" smtClean="0"/>
              <a:t> </a:t>
            </a:r>
            <a:r>
              <a:rPr lang="en-US" dirty="0" err="1" smtClean="0"/>
              <a:t>depresji</a:t>
            </a:r>
            <a:r>
              <a:rPr lang="en-US" dirty="0" smtClean="0"/>
              <a:t>” </a:t>
            </a:r>
            <a:r>
              <a:rPr lang="en-US" dirty="0" err="1" smtClean="0"/>
              <a:t>i</a:t>
            </a:r>
            <a:r>
              <a:rPr lang="en-US" dirty="0" smtClean="0"/>
              <a:t> “</a:t>
            </a:r>
            <a:r>
              <a:rPr lang="en-US" dirty="0" err="1" smtClean="0"/>
              <a:t>stresu</a:t>
            </a:r>
            <a:r>
              <a:rPr lang="en-US" dirty="0"/>
              <a:t> </a:t>
            </a:r>
            <a:r>
              <a:rPr lang="en-US" dirty="0" err="1" smtClean="0"/>
              <a:t>związanego</a:t>
            </a:r>
            <a:r>
              <a:rPr lang="en-US" dirty="0" smtClean="0"/>
              <a:t> z </a:t>
            </a:r>
            <a:r>
              <a:rPr lang="en-US" dirty="0" err="1" smtClean="0"/>
              <a:t>relacją</a:t>
            </a:r>
            <a:r>
              <a:rPr lang="en-US" dirty="0" smtClean="0"/>
              <a:t> </a:t>
            </a:r>
            <a:r>
              <a:rPr lang="en-US" dirty="0" err="1" smtClean="0"/>
              <a:t>małżeńską</a:t>
            </a:r>
            <a:r>
              <a:rPr lang="en-US" dirty="0" smtClean="0"/>
              <a:t>” </a:t>
            </a:r>
            <a:r>
              <a:rPr lang="en-US" dirty="0" err="1" smtClean="0"/>
              <a:t>przez</a:t>
            </a:r>
            <a:r>
              <a:rPr lang="en-US" dirty="0" smtClean="0"/>
              <a:t> </a:t>
            </a:r>
            <a:r>
              <a:rPr lang="en-US" dirty="0" err="1" smtClean="0"/>
              <a:t>lekarza</a:t>
            </a:r>
            <a:r>
              <a:rPr lang="en-US" dirty="0" smtClean="0"/>
              <a:t> POZ.</a:t>
            </a:r>
          </a:p>
          <a:p>
            <a:r>
              <a:rPr lang="en-US" dirty="0" err="1" smtClean="0"/>
              <a:t>Pacjent</a:t>
            </a:r>
            <a:r>
              <a:rPr lang="en-US" dirty="0" smtClean="0"/>
              <a:t> </a:t>
            </a:r>
            <a:r>
              <a:rPr lang="en-US" dirty="0" err="1" smtClean="0"/>
              <a:t>elegancko</a:t>
            </a:r>
            <a:r>
              <a:rPr lang="en-US" dirty="0" smtClean="0"/>
              <a:t> </a:t>
            </a:r>
            <a:r>
              <a:rPr lang="en-US" dirty="0" err="1" smtClean="0"/>
              <a:t>ubrany</a:t>
            </a:r>
            <a:r>
              <a:rPr lang="en-US" dirty="0" smtClean="0"/>
              <a:t>, </a:t>
            </a:r>
            <a:r>
              <a:rPr lang="en-US" dirty="0" err="1" smtClean="0"/>
              <a:t>chętnie</a:t>
            </a:r>
            <a:r>
              <a:rPr lang="en-US" dirty="0" smtClean="0"/>
              <a:t> </a:t>
            </a:r>
            <a:r>
              <a:rPr lang="en-US" dirty="0" err="1" smtClean="0"/>
              <a:t>nawiązał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r>
              <a:rPr lang="en-US" dirty="0" smtClean="0"/>
              <a:t> z </a:t>
            </a:r>
            <a:r>
              <a:rPr lang="en-US" dirty="0" err="1" smtClean="0"/>
              <a:t>badającym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pytania</a:t>
            </a:r>
            <a:r>
              <a:rPr lang="en-US" dirty="0" smtClean="0"/>
              <a:t> </a:t>
            </a:r>
            <a:r>
              <a:rPr lang="en-US" dirty="0" err="1" smtClean="0"/>
              <a:t>odpowiadał</a:t>
            </a:r>
            <a:r>
              <a:rPr lang="en-US" dirty="0" smtClean="0"/>
              <a:t> </a:t>
            </a:r>
            <a:r>
              <a:rPr lang="en-US" dirty="0" err="1" smtClean="0"/>
              <a:t>zbornie</a:t>
            </a:r>
            <a:r>
              <a:rPr lang="en-US" dirty="0" smtClean="0"/>
              <a:t>, </a:t>
            </a:r>
            <a:r>
              <a:rPr lang="en-US" dirty="0" err="1" smtClean="0"/>
              <a:t>logicznie</a:t>
            </a:r>
            <a:r>
              <a:rPr lang="en-US" dirty="0" smtClean="0"/>
              <a:t>,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linii</a:t>
            </a:r>
            <a:r>
              <a:rPr lang="en-US" dirty="0" smtClean="0"/>
              <a:t>. </a:t>
            </a:r>
            <a:r>
              <a:rPr lang="en-US" dirty="0" err="1" smtClean="0"/>
              <a:t>Przyznał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czuje</a:t>
            </a:r>
            <a:r>
              <a:rPr lang="en-US" dirty="0" smtClean="0"/>
              <a:t> </a:t>
            </a:r>
            <a:r>
              <a:rPr lang="en-US" dirty="0" err="1" smtClean="0"/>
              <a:t>złość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obawy</a:t>
            </a:r>
            <a:r>
              <a:rPr lang="en-US" dirty="0" smtClean="0"/>
              <a:t> z </a:t>
            </a:r>
            <a:r>
              <a:rPr lang="en-US" dirty="0" err="1" smtClean="0"/>
              <a:t>powodu</a:t>
            </a:r>
            <a:r>
              <a:rPr lang="en-US" dirty="0" smtClean="0"/>
              <a:t> </a:t>
            </a:r>
            <a:r>
              <a:rPr lang="en-US" dirty="0" err="1" smtClean="0"/>
              <a:t>domniemanego</a:t>
            </a:r>
            <a:r>
              <a:rPr lang="en-US" dirty="0" smtClean="0"/>
              <a:t> </a:t>
            </a:r>
            <a:r>
              <a:rPr lang="en-US" dirty="0" err="1" smtClean="0"/>
              <a:t>romansu</a:t>
            </a:r>
            <a:r>
              <a:rPr lang="en-US" dirty="0" smtClean="0"/>
              <a:t> </a:t>
            </a:r>
            <a:r>
              <a:rPr lang="en-US" dirty="0" err="1" smtClean="0"/>
              <a:t>żony</a:t>
            </a:r>
            <a:r>
              <a:rPr lang="en-US" dirty="0" smtClean="0"/>
              <a:t>, z </a:t>
            </a:r>
            <a:r>
              <a:rPr lang="en-US" dirty="0" err="1" smtClean="0"/>
              <a:t>czym</a:t>
            </a:r>
            <a:r>
              <a:rPr lang="en-US" dirty="0" smtClean="0"/>
              <a:t> </a:t>
            </a:r>
            <a:r>
              <a:rPr lang="en-US" dirty="0" err="1" smtClean="0"/>
              <a:t>wiązał</a:t>
            </a:r>
            <a:r>
              <a:rPr lang="en-US" dirty="0" smtClean="0"/>
              <a:t> </a:t>
            </a:r>
            <a:r>
              <a:rPr lang="en-US" dirty="0" err="1" smtClean="0"/>
              <a:t>swoje</a:t>
            </a:r>
            <a:r>
              <a:rPr lang="en-US" dirty="0" smtClean="0"/>
              <a:t> </a:t>
            </a:r>
            <a:r>
              <a:rPr lang="en-US" dirty="0" err="1" smtClean="0"/>
              <a:t>objawy</a:t>
            </a:r>
            <a:r>
              <a:rPr lang="en-US" dirty="0" smtClean="0"/>
              <a:t>.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było</a:t>
            </a:r>
            <a:r>
              <a:rPr lang="en-US" dirty="0" smtClean="0"/>
              <a:t> </a:t>
            </a:r>
            <a:r>
              <a:rPr lang="en-US" dirty="0" err="1" smtClean="0"/>
              <a:t>żadnych</a:t>
            </a:r>
            <a:r>
              <a:rPr lang="en-US" dirty="0" smtClean="0"/>
              <a:t> </a:t>
            </a:r>
            <a:r>
              <a:rPr lang="en-US" dirty="0" err="1" smtClean="0"/>
              <a:t>oznak</a:t>
            </a:r>
            <a:r>
              <a:rPr lang="en-US" dirty="0" smtClean="0"/>
              <a:t> </a:t>
            </a:r>
            <a:r>
              <a:rPr lang="en-US" dirty="0" err="1" smtClean="0"/>
              <a:t>występujących</a:t>
            </a:r>
            <a:r>
              <a:rPr lang="en-US" dirty="0" smtClean="0"/>
              <a:t> </a:t>
            </a:r>
            <a:r>
              <a:rPr lang="en-US" dirty="0" err="1" smtClean="0"/>
              <a:t>doznań</a:t>
            </a:r>
            <a:r>
              <a:rPr lang="en-US" dirty="0" smtClean="0"/>
              <a:t> </a:t>
            </a:r>
            <a:r>
              <a:rPr lang="en-US" dirty="0" err="1" smtClean="0"/>
              <a:t>omamowych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Twierdził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żona</a:t>
            </a:r>
            <a:r>
              <a:rPr lang="en-US" dirty="0" smtClean="0"/>
              <a:t> ma romans z </a:t>
            </a:r>
            <a:r>
              <a:rPr lang="en-US" dirty="0" err="1" smtClean="0"/>
              <a:t>innym</a:t>
            </a:r>
            <a:r>
              <a:rPr lang="en-US" dirty="0" smtClean="0"/>
              <a:t> </a:t>
            </a:r>
            <a:r>
              <a:rPr lang="en-US" dirty="0" err="1" smtClean="0"/>
              <a:t>mężczyzną</a:t>
            </a:r>
            <a:r>
              <a:rPr lang="en-US" dirty="0" smtClean="0"/>
              <a:t> – </a:t>
            </a:r>
            <a:r>
              <a:rPr lang="en-US" dirty="0" err="1" smtClean="0"/>
              <a:t>sprzedawcą</a:t>
            </a:r>
            <a:r>
              <a:rPr lang="en-US" dirty="0" smtClean="0"/>
              <a:t> w </a:t>
            </a:r>
            <a:r>
              <a:rPr lang="en-US" dirty="0" err="1" smtClean="0"/>
              <a:t>kiosku</a:t>
            </a:r>
            <a:r>
              <a:rPr lang="en-US" dirty="0" smtClean="0"/>
              <a:t>, od </a:t>
            </a:r>
            <a:r>
              <a:rPr lang="en-US" dirty="0" err="1" smtClean="0"/>
              <a:t>około</a:t>
            </a:r>
            <a:r>
              <a:rPr lang="en-US" dirty="0" smtClean="0"/>
              <a:t> 9miesięcy </a:t>
            </a:r>
            <a:r>
              <a:rPr lang="en-US" dirty="0" err="1" smtClean="0"/>
              <a:t>i</a:t>
            </a:r>
            <a:r>
              <a:rPr lang="en-US" dirty="0" smtClean="0"/>
              <a:t> od </a:t>
            </a:r>
            <a:r>
              <a:rPr lang="en-US" dirty="0" err="1" smtClean="0"/>
              <a:t>tego</a:t>
            </a:r>
            <a:r>
              <a:rPr lang="en-US" dirty="0" smtClean="0"/>
              <a:t> </a:t>
            </a:r>
            <a:r>
              <a:rPr lang="en-US" dirty="0" err="1" smtClean="0"/>
              <a:t>czasu</a:t>
            </a:r>
            <a:r>
              <a:rPr lang="en-US" dirty="0" smtClean="0"/>
              <a:t> o </a:t>
            </a:r>
            <a:r>
              <a:rPr lang="en-US" dirty="0" err="1" smtClean="0"/>
              <a:t>czuje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gorzej</a:t>
            </a:r>
            <a:r>
              <a:rPr lang="en-US" dirty="0" smtClean="0"/>
              <a:t>. </a:t>
            </a:r>
            <a:r>
              <a:rPr lang="en-US" dirty="0" err="1" smtClean="0"/>
              <a:t>Nigdy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widział</a:t>
            </a:r>
            <a:r>
              <a:rPr lang="en-US" dirty="0" smtClean="0"/>
              <a:t> </a:t>
            </a:r>
            <a:r>
              <a:rPr lang="en-US" dirty="0" err="1" smtClean="0"/>
              <a:t>żony</a:t>
            </a:r>
            <a:r>
              <a:rPr lang="en-US" dirty="0" smtClean="0"/>
              <a:t> z </a:t>
            </a:r>
            <a:r>
              <a:rPr lang="en-US" dirty="0" err="1" smtClean="0"/>
              <a:t>tym</a:t>
            </a:r>
            <a:r>
              <a:rPr lang="en-US" dirty="0" smtClean="0"/>
              <a:t> </a:t>
            </a:r>
            <a:r>
              <a:rPr lang="en-US" dirty="0" err="1" smtClean="0"/>
              <a:t>mężczyzną</a:t>
            </a:r>
            <a:r>
              <a:rPr lang="en-US" dirty="0" smtClean="0"/>
              <a:t>,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negowała</a:t>
            </a:r>
            <a:r>
              <a:rPr lang="en-US" dirty="0" smtClean="0"/>
              <a:t> </a:t>
            </a:r>
            <a:r>
              <a:rPr lang="en-US" dirty="0" err="1" smtClean="0"/>
              <a:t>kontakty</a:t>
            </a:r>
            <a:r>
              <a:rPr lang="en-US" dirty="0" smtClean="0"/>
              <a:t> z </a:t>
            </a:r>
            <a:r>
              <a:rPr lang="en-US" dirty="0" err="1" smtClean="0"/>
              <a:t>tym</a:t>
            </a:r>
            <a:r>
              <a:rPr lang="en-US" dirty="0" smtClean="0"/>
              <a:t> </a:t>
            </a:r>
            <a:r>
              <a:rPr lang="en-US" dirty="0" err="1" smtClean="0"/>
              <a:t>człowiekiem</a:t>
            </a:r>
            <a:r>
              <a:rPr lang="en-US" dirty="0" smtClean="0"/>
              <a:t>. </a:t>
            </a:r>
            <a:r>
              <a:rPr lang="en-US" dirty="0" err="1" smtClean="0"/>
              <a:t>Mężczyzna</a:t>
            </a:r>
            <a:r>
              <a:rPr lang="en-US" dirty="0" smtClean="0"/>
              <a:t> </a:t>
            </a:r>
            <a:r>
              <a:rPr lang="en-US" dirty="0" err="1" smtClean="0"/>
              <a:t>często</a:t>
            </a:r>
            <a:r>
              <a:rPr lang="en-US" dirty="0" smtClean="0"/>
              <a:t> </a:t>
            </a:r>
            <a:r>
              <a:rPr lang="en-US" dirty="0" err="1" smtClean="0"/>
              <a:t>obserwował</a:t>
            </a:r>
            <a:r>
              <a:rPr lang="en-US" dirty="0" smtClean="0"/>
              <a:t> </a:t>
            </a:r>
            <a:r>
              <a:rPr lang="en-US" dirty="0" err="1" smtClean="0"/>
              <a:t>sprzedawcę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nakryć</a:t>
            </a:r>
            <a:r>
              <a:rPr lang="en-US" dirty="0" smtClean="0"/>
              <a:t> </a:t>
            </a:r>
            <a:r>
              <a:rPr lang="en-US" dirty="0" err="1" smtClean="0"/>
              <a:t>żonę</a:t>
            </a:r>
            <a:r>
              <a:rPr lang="en-US" dirty="0" smtClean="0"/>
              <a:t>, co </a:t>
            </a:r>
            <a:r>
              <a:rPr lang="en-US" dirty="0" err="1" smtClean="0"/>
              <a:t>nidgy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udało</a:t>
            </a:r>
            <a:r>
              <a:rPr lang="en-US" dirty="0" smtClean="0"/>
              <a:t>. </a:t>
            </a:r>
            <a:r>
              <a:rPr lang="en-US" dirty="0" err="1" smtClean="0"/>
              <a:t>Wielokrotnie</a:t>
            </a:r>
            <a:r>
              <a:rPr lang="en-US" dirty="0" smtClean="0"/>
              <a:t> </a:t>
            </a:r>
            <a:r>
              <a:rPr lang="en-US" dirty="0" err="1" smtClean="0"/>
              <a:t>dopytywał</a:t>
            </a:r>
            <a:r>
              <a:rPr lang="en-US" dirty="0" smtClean="0"/>
              <a:t> </a:t>
            </a:r>
            <a:r>
              <a:rPr lang="en-US" dirty="0" err="1" smtClean="0"/>
              <a:t>żonę</a:t>
            </a:r>
            <a:r>
              <a:rPr lang="en-US" dirty="0" smtClean="0"/>
              <a:t> o </a:t>
            </a:r>
            <a:r>
              <a:rPr lang="en-US" dirty="0" err="1" smtClean="0"/>
              <a:t>romansi</a:t>
            </a:r>
            <a:r>
              <a:rPr lang="en-US" dirty="0" smtClean="0"/>
              <a:t> </a:t>
            </a:r>
            <a:r>
              <a:rPr lang="en-US" dirty="0" err="1" smtClean="0"/>
              <a:t>złościł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gdy</a:t>
            </a:r>
            <a:r>
              <a:rPr lang="en-US" dirty="0" smtClean="0"/>
              <a:t> ta </a:t>
            </a:r>
            <a:r>
              <a:rPr lang="en-US" dirty="0" err="1" smtClean="0"/>
              <a:t>zaprzeczała</a:t>
            </a:r>
            <a:r>
              <a:rPr lang="en-US" dirty="0" smtClean="0"/>
              <a:t>. </a:t>
            </a:r>
            <a:r>
              <a:rPr lang="en-US" dirty="0" err="1" smtClean="0"/>
              <a:t>Zauważyła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przegląda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torebkę</a:t>
            </a:r>
            <a:r>
              <a:rPr lang="en-US" dirty="0" smtClean="0"/>
              <a:t>, </a:t>
            </a:r>
            <a:r>
              <a:rPr lang="en-US" dirty="0" err="1" smtClean="0"/>
              <a:t>śledzi</a:t>
            </a:r>
            <a:r>
              <a:rPr lang="en-US" dirty="0" smtClean="0"/>
              <a:t> </a:t>
            </a:r>
            <a:r>
              <a:rPr lang="en-US" dirty="0" err="1" smtClean="0"/>
              <a:t>ją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ulicy</a:t>
            </a:r>
            <a:r>
              <a:rPr lang="en-US" dirty="0" smtClean="0"/>
              <a:t>, do </a:t>
            </a:r>
            <a:r>
              <a:rPr lang="en-US" dirty="0" err="1" smtClean="0"/>
              <a:t>tego</a:t>
            </a:r>
            <a:r>
              <a:rPr lang="en-US" dirty="0" smtClean="0"/>
              <a:t> </a:t>
            </a:r>
            <a:r>
              <a:rPr lang="en-US" dirty="0" err="1" smtClean="0"/>
              <a:t>stał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drażliwy</a:t>
            </a:r>
            <a:r>
              <a:rPr lang="en-US" dirty="0" smtClean="0"/>
              <a:t>, </a:t>
            </a:r>
            <a:r>
              <a:rPr lang="en-US" dirty="0" err="1" smtClean="0"/>
              <a:t>smutny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Pacjent</a:t>
            </a:r>
            <a:r>
              <a:rPr lang="en-US" dirty="0" smtClean="0"/>
              <a:t> </a:t>
            </a:r>
            <a:r>
              <a:rPr lang="en-US" dirty="0" err="1" smtClean="0"/>
              <a:t>potwierdził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sprawdza</a:t>
            </a:r>
            <a:r>
              <a:rPr lang="en-US" dirty="0" smtClean="0"/>
              <a:t> </a:t>
            </a:r>
            <a:r>
              <a:rPr lang="en-US" dirty="0" err="1" smtClean="0"/>
              <a:t>torebkę</a:t>
            </a:r>
            <a:r>
              <a:rPr lang="en-US" dirty="0" smtClean="0"/>
              <a:t> </a:t>
            </a:r>
            <a:r>
              <a:rPr lang="en-US" dirty="0" err="1" smtClean="0"/>
              <a:t>żony</a:t>
            </a:r>
            <a:r>
              <a:rPr lang="en-US" dirty="0" smtClean="0"/>
              <a:t>, </a:t>
            </a:r>
            <a:r>
              <a:rPr lang="en-US" dirty="0" err="1" smtClean="0"/>
              <a:t>przyznał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sprawdza</a:t>
            </a:r>
            <a:r>
              <a:rPr lang="en-US" dirty="0" smtClean="0"/>
              <a:t> </a:t>
            </a:r>
            <a:r>
              <a:rPr lang="en-US" dirty="0" err="1" smtClean="0"/>
              <a:t>również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bieliznę</a:t>
            </a:r>
            <a:r>
              <a:rPr lang="en-US" dirty="0" smtClean="0"/>
              <a:t> </a:t>
            </a:r>
            <a:r>
              <a:rPr lang="en-US" dirty="0" err="1" smtClean="0"/>
              <a:t>doszukując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dowodów</a:t>
            </a:r>
            <a:r>
              <a:rPr lang="en-US" dirty="0" smtClean="0"/>
              <a:t> </a:t>
            </a:r>
            <a:r>
              <a:rPr lang="en-US" dirty="0" err="1" smtClean="0"/>
              <a:t>zdrady</a:t>
            </a:r>
            <a:r>
              <a:rPr lang="en-US" dirty="0" smtClean="0"/>
              <a:t>. </a:t>
            </a:r>
            <a:r>
              <a:rPr lang="en-US" dirty="0" err="1" smtClean="0"/>
              <a:t>Mimo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znalazł</a:t>
            </a:r>
            <a:r>
              <a:rPr lang="en-US" dirty="0" smtClean="0"/>
              <a:t> </a:t>
            </a:r>
            <a:r>
              <a:rPr lang="en-US" dirty="0" err="1" smtClean="0"/>
              <a:t>dotąd</a:t>
            </a:r>
            <a:r>
              <a:rPr lang="en-US" dirty="0" smtClean="0"/>
              <a:t> </a:t>
            </a:r>
            <a:r>
              <a:rPr lang="en-US" dirty="0" err="1" smtClean="0"/>
              <a:t>żadnego</a:t>
            </a:r>
            <a:r>
              <a:rPr lang="en-US" dirty="0" smtClean="0"/>
              <a:t> </a:t>
            </a:r>
            <a:r>
              <a:rPr lang="en-US" dirty="0" err="1" smtClean="0"/>
              <a:t>dowodu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jest </a:t>
            </a:r>
            <a:r>
              <a:rPr lang="en-US" dirty="0" err="1" smtClean="0"/>
              <a:t>przekonany</a:t>
            </a:r>
            <a:r>
              <a:rPr lang="en-US" dirty="0" smtClean="0"/>
              <a:t> o </a:t>
            </a:r>
            <a:r>
              <a:rPr lang="en-US" dirty="0" err="1" smtClean="0"/>
              <a:t>romanse</a:t>
            </a:r>
            <a:r>
              <a:rPr lang="en-US" dirty="0" smtClean="0"/>
              <a:t> </a:t>
            </a:r>
            <a:r>
              <a:rPr lang="en-US" dirty="0" err="1" smtClean="0"/>
              <a:t>żony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92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postępowania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Wstępna diagnoza: Uporczywe </a:t>
            </a:r>
            <a:r>
              <a:rPr lang="pl-PL" dirty="0" err="1" smtClean="0"/>
              <a:t>zab.urojeniowe</a:t>
            </a:r>
            <a:endParaRPr lang="pl-PL" dirty="0" smtClean="0"/>
          </a:p>
          <a:p>
            <a:r>
              <a:rPr lang="pl-PL" dirty="0" smtClean="0"/>
              <a:t>Diagnoza różnicowa: inne psychozy urojeniowe, wykluczenie organicznych przyczyn czy SPA</a:t>
            </a:r>
          </a:p>
          <a:p>
            <a:r>
              <a:rPr lang="pl-PL" dirty="0" smtClean="0"/>
              <a:t>Dodatkowe działania wspierające diagnozę różnicową:</a:t>
            </a:r>
          </a:p>
          <a:p>
            <a:pPr lvl="1"/>
            <a:r>
              <a:rPr lang="pl-PL" dirty="0" smtClean="0"/>
              <a:t>Wywiad od żony</a:t>
            </a:r>
          </a:p>
          <a:p>
            <a:pPr lvl="1"/>
            <a:r>
              <a:rPr lang="pl-PL" dirty="0" smtClean="0"/>
              <a:t>Badanie toksykologiczne, laboratoryjne (m.in. Hormony tarczycy, morfologia, próby wątrobowe, elektrolity), CT głowy</a:t>
            </a:r>
          </a:p>
          <a:p>
            <a:pPr lvl="1"/>
            <a:r>
              <a:rPr lang="pl-PL" dirty="0" smtClean="0"/>
              <a:t>Konsultacja neurologiczna,</a:t>
            </a:r>
          </a:p>
          <a:p>
            <a:pPr lvl="1"/>
            <a:r>
              <a:rPr lang="pl-PL" dirty="0" smtClean="0"/>
              <a:t>Badanie psychologiczne (m.in. neuropsychologiczne i struktury osobowości)</a:t>
            </a:r>
          </a:p>
          <a:p>
            <a:pPr lvl="1"/>
            <a:r>
              <a:rPr lang="pl-PL" dirty="0" smtClean="0"/>
              <a:t>Leczenie: neuroleptyk atypowy lub klasyczny </a:t>
            </a:r>
          </a:p>
          <a:p>
            <a:pPr lvl="1"/>
            <a:r>
              <a:rPr lang="pl-PL" dirty="0" smtClean="0"/>
              <a:t>Psychoterapia indywidualna, ew. małżeńska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0329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97155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200" b="1" smtClean="0"/>
              <a:t>Uporczywe (utrwalone) zaburzenie urojeniowe-kryteria diagnostyczne ICD-10</a:t>
            </a:r>
            <a:endParaRPr lang="pl-PL" altLang="pl-PL" sz="36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57300"/>
            <a:ext cx="8001000" cy="36004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pl-PL" altLang="pl-PL" sz="2800" smtClean="0"/>
              <a:t>I.</a:t>
            </a:r>
            <a:r>
              <a:rPr lang="pl-PL" altLang="pl-PL" sz="2800" smtClean="0">
                <a:latin typeface="Arial" charset="0"/>
              </a:rPr>
              <a:t> </a:t>
            </a:r>
            <a:r>
              <a:rPr lang="pl-PL" altLang="pl-PL" sz="2400" b="1" smtClean="0"/>
              <a:t>Objawy</a:t>
            </a:r>
            <a:r>
              <a:rPr lang="pl-PL" altLang="pl-PL" sz="2400" smtClean="0"/>
              <a:t>: Występują urojenia lub zespół urojeń innych niż typowe dla schizofrenii (bez cech dziwaczności i niedostosowania kulturowego)</a:t>
            </a:r>
          </a:p>
          <a:p>
            <a:pPr eaLnBrk="1" hangingPunct="1">
              <a:buFontTx/>
              <a:buNone/>
            </a:pPr>
            <a:r>
              <a:rPr lang="pl-PL" altLang="pl-PL" sz="2400" smtClean="0"/>
              <a:t>II. </a:t>
            </a:r>
            <a:r>
              <a:rPr lang="pl-PL" altLang="pl-PL" sz="2400" b="1" smtClean="0"/>
              <a:t>Czas trwania: </a:t>
            </a:r>
            <a:r>
              <a:rPr lang="pl-PL" altLang="pl-PL" sz="2400" smtClean="0"/>
              <a:t>co najmniej</a:t>
            </a:r>
            <a:r>
              <a:rPr lang="pl-PL" altLang="pl-PL" sz="2400" b="1" smtClean="0"/>
              <a:t> </a:t>
            </a:r>
            <a:r>
              <a:rPr lang="pl-PL" altLang="pl-PL" sz="2400" smtClean="0"/>
              <a:t>3 miesiące </a:t>
            </a:r>
          </a:p>
          <a:p>
            <a:pPr eaLnBrk="1" hangingPunct="1">
              <a:buFontTx/>
              <a:buNone/>
            </a:pPr>
            <a:r>
              <a:rPr lang="pl-PL" altLang="pl-PL" sz="2400" smtClean="0"/>
              <a:t>III. Niewystępowanie utrwalonych omamów (mogą być przemijające, nie mogą mieć charakteru komentarzy lub wypowiedzi w 3 osobie)</a:t>
            </a:r>
          </a:p>
          <a:p>
            <a:pPr eaLnBrk="1" hangingPunct="1">
              <a:buFontTx/>
              <a:buNone/>
            </a:pPr>
            <a:r>
              <a:rPr lang="pl-PL" altLang="pl-PL" sz="2400" smtClean="0"/>
              <a:t>IV. Objawy depresyjne mogą okresowo występować, ale urojenia utrzymują się także w czasie bez z, nastroju</a:t>
            </a:r>
          </a:p>
          <a:p>
            <a:pPr eaLnBrk="1" hangingPunct="1">
              <a:buFontTx/>
              <a:buNone/>
            </a:pPr>
            <a:r>
              <a:rPr lang="pl-PL" altLang="pl-PL" sz="2400" smtClean="0"/>
              <a:t>V. </a:t>
            </a:r>
            <a:r>
              <a:rPr lang="pl-PL" altLang="pl-PL" sz="2400" b="1" smtClean="0"/>
              <a:t>Wykluczenie: </a:t>
            </a:r>
            <a:r>
              <a:rPr lang="pl-PL" altLang="pl-PL" sz="2400" smtClean="0"/>
              <a:t>brak przesłanek do rozpoznania </a:t>
            </a:r>
            <a:r>
              <a:rPr lang="pl-PL" altLang="pl-PL" sz="2400" b="1" smtClean="0"/>
              <a:t>z</a:t>
            </a:r>
            <a:r>
              <a:rPr lang="pl-PL" altLang="pl-PL" sz="2400" b="1" smtClean="0">
                <a:latin typeface="Arial" charset="0"/>
              </a:rPr>
              <a:t>ab</a:t>
            </a:r>
            <a:r>
              <a:rPr lang="pl-PL" altLang="pl-PL" sz="2400" b="1" smtClean="0"/>
              <a:t>. organicznych </a:t>
            </a:r>
            <a:r>
              <a:rPr lang="pl-PL" altLang="pl-PL" sz="2400" smtClean="0"/>
              <a:t>lub zaburzeń psychotycznych spowodowanych </a:t>
            </a:r>
            <a:r>
              <a:rPr lang="pl-PL" altLang="pl-PL" sz="2400" b="1" smtClean="0"/>
              <a:t>używaniem substancji psychoaktywnych</a:t>
            </a:r>
          </a:p>
        </p:txBody>
      </p:sp>
    </p:spTree>
    <p:extLst>
      <p:ext uri="{BB962C8B-B14F-4D97-AF65-F5344CB8AC3E}">
        <p14:creationId xmlns:p14="http://schemas.microsoft.com/office/powerpoint/2010/main" val="23221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smtClean="0"/>
              <a:t>Uporczywe (utrwalone)</a:t>
            </a:r>
            <a:r>
              <a:rPr lang="pl-PL" altLang="pl-PL" sz="3600" b="1" smtClean="0">
                <a:latin typeface="Arial" charset="0"/>
              </a:rPr>
              <a:t> </a:t>
            </a:r>
            <a:r>
              <a:rPr lang="pl-PL" altLang="pl-PL" sz="3600" b="1" smtClean="0"/>
              <a:t>zaburzenie urojeniowe</a:t>
            </a:r>
            <a:endParaRPr lang="pl-PL" altLang="pl-PL" sz="36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i="1" smtClean="0"/>
              <a:t>Postaci</a:t>
            </a:r>
          </a:p>
          <a:p>
            <a:pPr eaLnBrk="1" hangingPunct="1"/>
            <a:r>
              <a:rPr lang="pl-PL" altLang="pl-PL" sz="2800" smtClean="0"/>
              <a:t>Prześladowcza (urojenia trucia, śledzenia, wrogości otoczenia lub instytucji)</a:t>
            </a:r>
          </a:p>
          <a:p>
            <a:pPr eaLnBrk="1" hangingPunct="1"/>
            <a:r>
              <a:rPr lang="pl-PL" altLang="pl-PL" sz="2800" smtClean="0"/>
              <a:t>Pieniacza</a:t>
            </a:r>
          </a:p>
          <a:p>
            <a:pPr eaLnBrk="1" hangingPunct="1"/>
            <a:r>
              <a:rPr lang="pl-PL" altLang="pl-PL" sz="2800" smtClean="0"/>
              <a:t>Wielkościowa</a:t>
            </a:r>
          </a:p>
          <a:p>
            <a:pPr eaLnBrk="1" hangingPunct="1"/>
            <a:r>
              <a:rPr lang="pl-PL" altLang="pl-PL" sz="2800" smtClean="0"/>
              <a:t>Niewiary</a:t>
            </a:r>
          </a:p>
          <a:p>
            <a:pPr eaLnBrk="1" hangingPunct="1"/>
            <a:r>
              <a:rPr lang="pl-PL" altLang="pl-PL" sz="2800" smtClean="0"/>
              <a:t>Erotyczna </a:t>
            </a:r>
          </a:p>
          <a:p>
            <a:pPr eaLnBrk="1" hangingPunct="1"/>
            <a:r>
              <a:rPr lang="pl-PL" altLang="pl-PL" sz="2800" smtClean="0"/>
              <a:t>Somatyczna (hipochondryczna)</a:t>
            </a:r>
          </a:p>
          <a:p>
            <a:pPr eaLnBrk="1" hangingPunct="1"/>
            <a:r>
              <a:rPr lang="pl-PL" altLang="pl-PL" sz="2800" smtClean="0"/>
              <a:t>Odnosząca</a:t>
            </a:r>
          </a:p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242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3518"/>
            <a:ext cx="7772400" cy="773782"/>
          </a:xfrm>
          <a:solidFill>
            <a:srgbClr val="FFFFCC"/>
          </a:solidFill>
        </p:spPr>
        <p:txBody>
          <a:bodyPr>
            <a:normAutofit/>
          </a:bodyPr>
          <a:lstStyle/>
          <a:p>
            <a:pPr eaLnBrk="1" hangingPunct="1"/>
            <a:r>
              <a:rPr lang="pl-PL" altLang="pl-PL" sz="2800" b="1" dirty="0" smtClean="0"/>
              <a:t>Uporczywe (utrwalone) zaburzenie urojeniowe</a:t>
            </a:r>
            <a:endParaRPr lang="pl-PL" altLang="pl-PL" sz="28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3050"/>
            <a:ext cx="8305800" cy="30861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u="sng" dirty="0" smtClean="0"/>
              <a:t>EPIDEMIOLOGIA</a:t>
            </a:r>
          </a:p>
          <a:p>
            <a:pPr eaLnBrk="1" hangingPunct="1"/>
            <a:r>
              <a:rPr lang="pl-PL" altLang="pl-PL" sz="2800" dirty="0" smtClean="0"/>
              <a:t>Zachorowalność: 1-3</a:t>
            </a:r>
            <a:r>
              <a:rPr lang="pl-PL" altLang="pl-PL" sz="2800" dirty="0" smtClean="0">
                <a:latin typeface="Arial" charset="0"/>
              </a:rPr>
              <a:t> </a:t>
            </a:r>
            <a:r>
              <a:rPr lang="pl-PL" altLang="pl-PL" sz="2800" dirty="0" smtClean="0"/>
              <a:t>przyp./100 000 os./rok</a:t>
            </a:r>
          </a:p>
          <a:p>
            <a:pPr eaLnBrk="1" hangingPunct="1"/>
            <a:r>
              <a:rPr lang="pl-PL" altLang="pl-PL" sz="2800" dirty="0" smtClean="0"/>
              <a:t>Rozpowszechnienie: 0.03% populacji  (wielu chorych jednak nie podejmuje leczenia)</a:t>
            </a:r>
          </a:p>
          <a:p>
            <a:pPr eaLnBrk="1" hangingPunct="1"/>
            <a:r>
              <a:rPr lang="pl-PL" altLang="pl-PL" sz="2800" dirty="0" smtClean="0"/>
              <a:t>K chorują nieco częściej niż M</a:t>
            </a:r>
          </a:p>
          <a:p>
            <a:pPr eaLnBrk="1" hangingPunct="1"/>
            <a:r>
              <a:rPr lang="pl-PL" altLang="pl-PL" sz="2800" dirty="0" smtClean="0"/>
              <a:t>Częstsze występowanie u emigrantów, mieszkańców miast i członków niższych warstw społecznych</a:t>
            </a:r>
          </a:p>
          <a:p>
            <a:pPr eaLnBrk="1" hangingPunct="1"/>
            <a:r>
              <a:rPr lang="pl-PL" altLang="pl-PL" sz="2800" dirty="0" smtClean="0"/>
              <a:t>Początek choroby śr. w wieku  40 lat</a:t>
            </a:r>
            <a:endParaRPr lang="pl-PL" altLang="pl-PL" dirty="0" smtClean="0"/>
          </a:p>
          <a:p>
            <a:pPr algn="ctr" eaLnBrk="1" hangingPunct="1">
              <a:buFontTx/>
              <a:buNone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4346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smtClean="0"/>
              <a:t>Uporczywe (utrwalone )zaburzenie urojeniowe-etiologia</a:t>
            </a:r>
            <a:endParaRPr lang="pl-PL" altLang="pl-PL" sz="36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i="1" smtClean="0"/>
              <a:t>Czynniki genetyczne</a:t>
            </a:r>
          </a:p>
          <a:p>
            <a:pPr eaLnBrk="1" hangingPunct="1"/>
            <a:r>
              <a:rPr lang="pl-PL" altLang="pl-PL" smtClean="0"/>
              <a:t>U krewnych I* zaburzenie występuje częściej niż w populacji ogólnej</a:t>
            </a:r>
          </a:p>
          <a:p>
            <a:pPr eaLnBrk="1" hangingPunct="1"/>
            <a:r>
              <a:rPr lang="pl-PL" altLang="pl-PL" smtClean="0"/>
              <a:t>Badania genetyczne i kliniczne wskazują na brak związku ze schizofrenią i chorobami afektywnymi</a:t>
            </a:r>
          </a:p>
        </p:txBody>
      </p:sp>
    </p:spTree>
    <p:extLst>
      <p:ext uri="{BB962C8B-B14F-4D97-AF65-F5344CB8AC3E}">
        <p14:creationId xmlns:p14="http://schemas.microsoft.com/office/powerpoint/2010/main" val="9092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smtClean="0"/>
              <a:t>Uporczywe (utrwalone) zaburzenie urojeniowe-etiologia</a:t>
            </a:r>
            <a:endParaRPr lang="pl-PL" altLang="pl-PL" sz="36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i="1" smtClean="0"/>
              <a:t>Czynniki biologiczne</a:t>
            </a:r>
            <a:endParaRPr lang="pl-PL" altLang="pl-PL" smtClean="0"/>
          </a:p>
          <a:p>
            <a:pPr algn="ctr" eaLnBrk="1" hangingPunct="1">
              <a:buFontTx/>
              <a:buNone/>
            </a:pPr>
            <a:endParaRPr lang="pl-PL" altLang="pl-PL" smtClean="0"/>
          </a:p>
          <a:p>
            <a:pPr eaLnBrk="1" hangingPunct="1"/>
            <a:r>
              <a:rPr lang="pl-PL" altLang="pl-PL" smtClean="0"/>
              <a:t>Opisywano niewielkie zmiany w układzie limbicznym i jądrach podstawy mózgu-</a:t>
            </a:r>
          </a:p>
          <a:p>
            <a:pPr algn="ctr" eaLnBrk="1" hangingPunct="1">
              <a:buFontTx/>
              <a:buNone/>
            </a:pPr>
            <a:r>
              <a:rPr lang="pl-PL" altLang="pl-PL" smtClean="0"/>
              <a:t>rola niejasna</a:t>
            </a:r>
          </a:p>
        </p:txBody>
      </p:sp>
    </p:spTree>
    <p:extLst>
      <p:ext uri="{BB962C8B-B14F-4D97-AF65-F5344CB8AC3E}">
        <p14:creationId xmlns:p14="http://schemas.microsoft.com/office/powerpoint/2010/main" val="2838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97155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smtClean="0"/>
              <a:t>Uporczywe (utrwalone)</a:t>
            </a:r>
            <a:r>
              <a:rPr lang="pl-PL" altLang="pl-PL" sz="3600" b="1" smtClean="0">
                <a:latin typeface="Arial" charset="0"/>
              </a:rPr>
              <a:t> </a:t>
            </a:r>
            <a:r>
              <a:rPr lang="pl-PL" altLang="pl-PL" sz="3600" b="1" smtClean="0"/>
              <a:t>zaburzenie urojeniowe - etiologia</a:t>
            </a:r>
            <a:endParaRPr lang="pl-PL" altLang="pl-PL" sz="360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00150"/>
            <a:ext cx="7772400" cy="348615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i="1" smtClean="0"/>
              <a:t>Czynniki psychospołeczne</a:t>
            </a:r>
            <a:endParaRPr lang="pl-PL" altLang="pl-PL" u="sng" smtClean="0"/>
          </a:p>
          <a:p>
            <a:pPr eaLnBrk="1" hangingPunct="1">
              <a:buFontTx/>
              <a:buNone/>
            </a:pPr>
            <a:r>
              <a:rPr lang="pl-PL" altLang="pl-PL" sz="2800" smtClean="0"/>
              <a:t>Wydają się mieć znaczenie:</a:t>
            </a:r>
          </a:p>
          <a:p>
            <a:pPr eaLnBrk="1" hangingPunct="1">
              <a:buFontTx/>
              <a:buNone/>
            </a:pPr>
            <a:r>
              <a:rPr lang="pl-PL" altLang="pl-PL" sz="2800" smtClean="0"/>
              <a:t>-patologia więzi rodzinnych (poczucie braku bezpieczeństwa i zaufania)</a:t>
            </a:r>
          </a:p>
          <a:p>
            <a:pPr eaLnBrk="1" hangingPunct="1">
              <a:buFontTx/>
              <a:buNone/>
            </a:pPr>
            <a:r>
              <a:rPr lang="pl-PL" altLang="pl-PL" sz="2800" smtClean="0"/>
              <a:t>-mechanizmy uczenia i naśladownictwa (atmosfera nieufności, podejrzliwości)</a:t>
            </a:r>
          </a:p>
          <a:p>
            <a:pPr eaLnBrk="1" hangingPunct="1">
              <a:buFontTx/>
              <a:buNone/>
            </a:pPr>
            <a:r>
              <a:rPr lang="pl-PL" altLang="pl-PL" sz="2800" smtClean="0"/>
              <a:t>-izolacja społeczna (emigracja, zmiana środowiska. sekty, grupy mniejszościowe, bariery językowe)</a:t>
            </a:r>
          </a:p>
          <a:p>
            <a:pPr eaLnBrk="1" hangingPunct="1">
              <a:buFontTx/>
              <a:buNone/>
            </a:pPr>
            <a:r>
              <a:rPr lang="pl-PL" altLang="pl-PL" sz="2800" smtClean="0"/>
              <a:t>-upośledzenie wzroku lub słuchu</a:t>
            </a:r>
          </a:p>
          <a:p>
            <a:pPr eaLnBrk="1" hangingPunct="1">
              <a:buFontTx/>
              <a:buNone/>
            </a:pPr>
            <a:r>
              <a:rPr lang="pl-PL" altLang="pl-PL" sz="2800" smtClean="0"/>
              <a:t>-samotność, podeszły wiek</a:t>
            </a: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299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55526"/>
            <a:ext cx="7772400" cy="864096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dirty="0" smtClean="0"/>
              <a:t>Uporczywe (utrwalone)</a:t>
            </a:r>
            <a:r>
              <a:rPr lang="pl-PL" altLang="pl-PL" sz="3600" b="1" dirty="0" smtClean="0">
                <a:latin typeface="Arial" charset="0"/>
              </a:rPr>
              <a:t> </a:t>
            </a:r>
            <a:r>
              <a:rPr lang="pl-PL" altLang="pl-PL" sz="3600" b="1" dirty="0" smtClean="0"/>
              <a:t>zaburzenie urojeniowe-przebieg i rokowanie</a:t>
            </a:r>
            <a:endParaRPr lang="pl-PL" altLang="pl-PL" sz="3600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3638"/>
            <a:ext cx="8229600" cy="2880320"/>
          </a:xfrm>
        </p:spPr>
        <p:txBody>
          <a:bodyPr/>
          <a:lstStyle/>
          <a:p>
            <a:pPr eaLnBrk="1" hangingPunct="1"/>
            <a:endParaRPr lang="pl-PL" altLang="pl-PL" dirty="0" smtClean="0"/>
          </a:p>
          <a:p>
            <a:pPr eaLnBrk="1" hangingPunct="1"/>
            <a:r>
              <a:rPr lang="pl-PL" altLang="pl-PL" dirty="0" smtClean="0"/>
              <a:t>Tendencja do przewlekłego przebiegu</a:t>
            </a:r>
          </a:p>
          <a:p>
            <a:pPr eaLnBrk="1" hangingPunct="1"/>
            <a:r>
              <a:rPr lang="pl-PL" altLang="pl-PL" dirty="0" smtClean="0"/>
              <a:t>W 30-50% brak remisji</a:t>
            </a:r>
          </a:p>
          <a:p>
            <a:pPr eaLnBrk="1" hangingPunct="1"/>
            <a:r>
              <a:rPr lang="pl-PL" altLang="pl-PL" dirty="0" smtClean="0"/>
              <a:t>Wyniki leczenia farmakologicznego gorsze niż w przypadku schizofrenii</a:t>
            </a:r>
          </a:p>
          <a:p>
            <a:pPr eaLnBrk="1" hangingPunct="1"/>
            <a:r>
              <a:rPr lang="pl-PL" altLang="pl-PL" dirty="0" smtClean="0"/>
              <a:t>Duża nieufność chorych utrudnia psychoterapię</a:t>
            </a:r>
          </a:p>
        </p:txBody>
      </p:sp>
    </p:spTree>
    <p:extLst>
      <p:ext uri="{BB962C8B-B14F-4D97-AF65-F5344CB8AC3E}">
        <p14:creationId xmlns:p14="http://schemas.microsoft.com/office/powerpoint/2010/main" val="5660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55526"/>
            <a:ext cx="7772400" cy="79208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dirty="0" smtClean="0"/>
              <a:t>Uporczywe (utrwalone)</a:t>
            </a:r>
            <a:r>
              <a:rPr lang="pl-PL" altLang="pl-PL" sz="3600" b="1" dirty="0" smtClean="0">
                <a:latin typeface="Arial" charset="0"/>
              </a:rPr>
              <a:t> </a:t>
            </a:r>
            <a:r>
              <a:rPr lang="pl-PL" altLang="pl-PL" sz="3600" b="1" dirty="0" smtClean="0"/>
              <a:t>zaburzenie urojeniowe-leczenie</a:t>
            </a:r>
            <a:endParaRPr lang="pl-PL" altLang="pl-PL" sz="36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75606"/>
            <a:ext cx="7772400" cy="3384376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200" dirty="0" smtClean="0"/>
              <a:t>Chorzy rzadko dobrowolnie poddają się leczeniu (lęk, nieufność, wrogość do otoczenia, stosowanie mechanizmów obronnych- zaprzeczanie, projekcja, reaktywne przetwarzanie)</a:t>
            </a:r>
          </a:p>
          <a:p>
            <a:pPr eaLnBrk="1" hangingPunct="1"/>
            <a:r>
              <a:rPr lang="pl-PL" altLang="pl-PL" sz="2200" dirty="0" smtClean="0"/>
              <a:t>Czasem konieczna hospitalizacja, np.</a:t>
            </a:r>
            <a:r>
              <a:rPr lang="pl-PL" altLang="pl-PL" sz="2200" dirty="0" smtClean="0">
                <a:latin typeface="Arial" charset="0"/>
              </a:rPr>
              <a:t> </a:t>
            </a:r>
            <a:r>
              <a:rPr lang="pl-PL" altLang="pl-PL" sz="2200" dirty="0" smtClean="0"/>
              <a:t>w przypadku agresji wobec otoczenia, </a:t>
            </a:r>
            <a:r>
              <a:rPr lang="pl-PL" altLang="pl-PL" sz="2200" dirty="0" err="1" smtClean="0"/>
              <a:t>zachowań</a:t>
            </a:r>
            <a:r>
              <a:rPr lang="pl-PL" altLang="pl-PL" sz="2200" dirty="0" smtClean="0"/>
              <a:t> „S”, odmowy przyjmowania pokarmów (urojenia trucia)</a:t>
            </a:r>
          </a:p>
          <a:p>
            <a:pPr eaLnBrk="1" hangingPunct="1"/>
            <a:r>
              <a:rPr lang="pl-PL" altLang="pl-PL" sz="2200" dirty="0" smtClean="0"/>
              <a:t>Farmakoterapia- leki neuroleptyczne, </a:t>
            </a:r>
            <a:r>
              <a:rPr lang="pl-PL" altLang="pl-PL" sz="2200" dirty="0" err="1" smtClean="0"/>
              <a:t>tymoleptyki</a:t>
            </a:r>
            <a:endParaRPr lang="pl-PL" altLang="pl-PL" sz="2200" dirty="0" smtClean="0"/>
          </a:p>
          <a:p>
            <a:pPr eaLnBrk="1" hangingPunct="1"/>
            <a:r>
              <a:rPr lang="pl-PL" altLang="pl-PL" sz="2200" dirty="0" smtClean="0"/>
              <a:t>Psychoterapia, uczenie radzenia sobie ze stresem</a:t>
            </a:r>
          </a:p>
          <a:p>
            <a:pPr eaLnBrk="1" hangingPunct="1"/>
            <a:r>
              <a:rPr lang="pl-PL" altLang="pl-PL" sz="2200" dirty="0" smtClean="0"/>
              <a:t>W miarę możliwości usunięcie źródeł stresu i nieprzystosowania  </a:t>
            </a:r>
          </a:p>
          <a:p>
            <a:pPr eaLnBrk="1" hangingPunct="1"/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3516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ymbol zastępczy zawartości 3" descr="bleu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95486"/>
            <a:ext cx="3528392" cy="4334869"/>
          </a:xfrm>
          <a:ln>
            <a:solidFill>
              <a:schemeClr val="accent1">
                <a:alpha val="85881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2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83518"/>
            <a:ext cx="7772400" cy="62865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eaLnBrk="1" hangingPunct="1"/>
            <a:r>
              <a:rPr lang="pl-PL" altLang="pl-PL" sz="3200" b="1" dirty="0" smtClean="0"/>
              <a:t>Ostre i przemijające zaburzenia psychotyczne</a:t>
            </a:r>
            <a:endParaRPr lang="pl-PL" altLang="pl-PL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31590"/>
            <a:ext cx="7772400" cy="3600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l-PL" altLang="pl-PL" sz="2200" dirty="0" smtClean="0"/>
              <a:t>Heterogenna grupa zaburzeń</a:t>
            </a:r>
          </a:p>
          <a:p>
            <a:pPr eaLnBrk="1" hangingPunct="1"/>
            <a:r>
              <a:rPr lang="pl-PL" altLang="pl-PL" sz="2200" dirty="0" smtClean="0"/>
              <a:t>Ostre wystąpienie zaburzeń psychotycznych (urojenia,</a:t>
            </a:r>
            <a:r>
              <a:rPr lang="pl-PL" altLang="pl-PL" sz="2200" dirty="0" smtClean="0">
                <a:latin typeface="Arial" charset="0"/>
              </a:rPr>
              <a:t> </a:t>
            </a:r>
            <a:r>
              <a:rPr lang="pl-PL" altLang="pl-PL" sz="2200" dirty="0" smtClean="0"/>
              <a:t>omamy, dezorganizacja zachowania)</a:t>
            </a:r>
            <a:r>
              <a:rPr lang="pl-PL" altLang="pl-PL" sz="2200" dirty="0" smtClean="0">
                <a:latin typeface="Arial" charset="0"/>
              </a:rPr>
              <a:t> </a:t>
            </a:r>
            <a:r>
              <a:rPr lang="pl-PL" altLang="pl-PL" sz="2200" dirty="0" smtClean="0"/>
              <a:t>-rozwój objawów w czasie do </a:t>
            </a:r>
            <a:r>
              <a:rPr lang="pl-PL" altLang="pl-PL" sz="2200" b="1" dirty="0" smtClean="0"/>
              <a:t>2 tygodni</a:t>
            </a:r>
          </a:p>
          <a:p>
            <a:pPr eaLnBrk="1" hangingPunct="1"/>
            <a:r>
              <a:rPr lang="pl-PL" altLang="pl-PL" sz="2200" dirty="0" smtClean="0"/>
              <a:t>Wystąpienie objawów może wiązać się z </a:t>
            </a:r>
            <a:r>
              <a:rPr lang="pl-PL" altLang="pl-PL" sz="2200" b="1" dirty="0" smtClean="0"/>
              <a:t>ostrym stresem</a:t>
            </a:r>
            <a:r>
              <a:rPr lang="pl-PL" altLang="pl-PL" sz="2200" dirty="0" smtClean="0"/>
              <a:t> (silnie traumatyzujące wydarzenie 1-2 tyg. wcześniej)</a:t>
            </a:r>
          </a:p>
          <a:p>
            <a:pPr eaLnBrk="1" hangingPunct="1"/>
            <a:r>
              <a:rPr lang="pl-PL" altLang="pl-PL" sz="2200" dirty="0" smtClean="0"/>
              <a:t>Mogą towarzyszyć objawy </a:t>
            </a:r>
            <a:r>
              <a:rPr lang="pl-PL" altLang="pl-PL" sz="2200" b="1" dirty="0" smtClean="0"/>
              <a:t>zmącenia świadomości</a:t>
            </a:r>
            <a:r>
              <a:rPr lang="pl-PL" altLang="pl-PL" sz="2200" dirty="0" smtClean="0"/>
              <a:t> (zagubienie, błędne utożsamianie, niestałe zaburzenia  świadomości), zaburzenia koncentracji i uwagi, objawy afektywne</a:t>
            </a:r>
          </a:p>
          <a:p>
            <a:pPr eaLnBrk="1" hangingPunct="1"/>
            <a:r>
              <a:rPr lang="pl-PL" altLang="pl-PL" sz="2200" dirty="0" smtClean="0"/>
              <a:t>Całkowity powrót do zdrowia w ciągu max. </a:t>
            </a:r>
            <a:r>
              <a:rPr lang="pl-PL" altLang="pl-PL" sz="2200" b="1" dirty="0" smtClean="0"/>
              <a:t>3 miesięcy</a:t>
            </a:r>
            <a:endParaRPr lang="pl-PL" altLang="pl-PL" sz="2200" dirty="0" smtClean="0"/>
          </a:p>
          <a:p>
            <a:pPr eaLnBrk="1" hangingPunct="1"/>
            <a:endParaRPr lang="pl-PL" alt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1774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55526"/>
            <a:ext cx="7772400" cy="85725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2800" b="1" dirty="0" smtClean="0"/>
              <a:t>Ostre i przemijające zaburzenia psychotyczne</a:t>
            </a:r>
            <a:r>
              <a:rPr lang="pl-PL" altLang="pl-PL" sz="2800" b="1" dirty="0" smtClean="0">
                <a:latin typeface="Arial" charset="0"/>
              </a:rPr>
              <a:t> (ZP)</a:t>
            </a:r>
            <a:r>
              <a:rPr lang="pl-PL" altLang="pl-PL" sz="2800" b="1" dirty="0" smtClean="0"/>
              <a:t/>
            </a:r>
            <a:br>
              <a:rPr lang="pl-PL" altLang="pl-PL" sz="2800" b="1" dirty="0" smtClean="0"/>
            </a:br>
            <a:r>
              <a:rPr lang="pl-PL" altLang="pl-PL" sz="2800" b="1" dirty="0" smtClean="0"/>
              <a:t>Postaci</a:t>
            </a:r>
            <a:endParaRPr lang="pl-PL" altLang="pl-PL" sz="3200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85900"/>
            <a:ext cx="8458200" cy="3371850"/>
          </a:xfrm>
        </p:spPr>
        <p:txBody>
          <a:bodyPr/>
          <a:lstStyle/>
          <a:p>
            <a:pPr eaLnBrk="1" hangingPunct="1"/>
            <a:r>
              <a:rPr lang="pl-PL" altLang="pl-PL" smtClean="0"/>
              <a:t>Ostre wielopostaciowe  ZP </a:t>
            </a:r>
            <a:r>
              <a:rPr lang="pl-PL" altLang="pl-PL" b="1" smtClean="0"/>
              <a:t>bez objawów schizofrenii</a:t>
            </a:r>
            <a:r>
              <a:rPr lang="pl-PL" altLang="pl-PL" smtClean="0"/>
              <a:t> (całkowity czas trwania </a:t>
            </a:r>
            <a:r>
              <a:rPr lang="pl-PL" altLang="pl-PL" b="1" smtClean="0"/>
              <a:t>&lt;</a:t>
            </a:r>
            <a:r>
              <a:rPr lang="pl-PL" altLang="pl-PL" smtClean="0"/>
              <a:t> </a:t>
            </a:r>
            <a:r>
              <a:rPr lang="pl-PL" altLang="pl-PL" b="1" smtClean="0"/>
              <a:t>3 mies.</a:t>
            </a:r>
            <a:r>
              <a:rPr lang="pl-PL" altLang="pl-PL" smtClean="0"/>
              <a:t> )</a:t>
            </a:r>
          </a:p>
          <a:p>
            <a:pPr eaLnBrk="1" hangingPunct="1"/>
            <a:r>
              <a:rPr lang="pl-PL" altLang="pl-PL" smtClean="0"/>
              <a:t>Ostre wielopostaciowe ZP </a:t>
            </a:r>
            <a:r>
              <a:rPr lang="pl-PL" altLang="pl-PL" b="1" smtClean="0"/>
              <a:t>z objawami schizofrenii</a:t>
            </a:r>
            <a:r>
              <a:rPr lang="pl-PL" altLang="pl-PL" smtClean="0"/>
              <a:t> (występują niektóre objawy schizofrenii, ale w czasie </a:t>
            </a:r>
            <a:r>
              <a:rPr lang="pl-PL" altLang="pl-PL" b="1" smtClean="0"/>
              <a:t>&lt; 1 mies.</a:t>
            </a:r>
            <a:r>
              <a:rPr lang="pl-PL" altLang="pl-PL" smtClean="0"/>
              <a:t> )</a:t>
            </a:r>
          </a:p>
          <a:p>
            <a:pPr eaLnBrk="1" hangingPunct="1"/>
            <a:r>
              <a:rPr lang="pl-PL" altLang="pl-PL" smtClean="0"/>
              <a:t>Ostre ZP </a:t>
            </a:r>
            <a:r>
              <a:rPr lang="pl-PL" altLang="pl-PL" b="1" smtClean="0"/>
              <a:t>podobne do schizofrenii</a:t>
            </a:r>
            <a:r>
              <a:rPr lang="pl-PL" altLang="pl-PL" smtClean="0"/>
              <a:t> (spełnione kryteria schizofrenii z wyjątkiem czasu trwania. Czas trwania</a:t>
            </a:r>
            <a:r>
              <a:rPr lang="pl-PL" altLang="pl-PL" b="1" smtClean="0"/>
              <a:t> &lt; 1 mies.</a:t>
            </a:r>
            <a:r>
              <a:rPr lang="pl-PL" altLang="pl-PL" smtClean="0"/>
              <a:t> </a:t>
            </a:r>
          </a:p>
          <a:p>
            <a:pPr eaLnBrk="1" hangingPunct="1"/>
            <a:r>
              <a:rPr lang="pl-PL" altLang="pl-PL" smtClean="0"/>
              <a:t>Inne ostre i przemijające ZP</a:t>
            </a:r>
          </a:p>
        </p:txBody>
      </p:sp>
    </p:spTree>
    <p:extLst>
      <p:ext uri="{BB962C8B-B14F-4D97-AF65-F5344CB8AC3E}">
        <p14:creationId xmlns:p14="http://schemas.microsoft.com/office/powerpoint/2010/main" val="26168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smtClean="0"/>
              <a:t>Indukowane zaburzenie urojeniowe </a:t>
            </a:r>
            <a:br>
              <a:rPr lang="pl-PL" altLang="pl-PL" sz="3600" b="1" smtClean="0"/>
            </a:br>
            <a:r>
              <a:rPr lang="pl-PL" altLang="pl-PL" sz="3600" b="1" smtClean="0"/>
              <a:t>(d. obłęd udzielony, folie á deux)</a:t>
            </a:r>
            <a:endParaRPr lang="pl-PL" altLang="pl-PL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pl-PL" altLang="pl-PL" sz="2800" smtClean="0"/>
              <a:t>U danej osoby  rozwija się urojenie lub system urojeń,  początkowo występujące u innej osoby (ta sama treść urojeń), prezentującej zaburzenia psychotyczne (np. schizofrenia lub OWZP)</a:t>
            </a:r>
          </a:p>
          <a:p>
            <a:pPr eaLnBrk="1" hangingPunct="1"/>
            <a:r>
              <a:rPr lang="pl-PL" altLang="pl-PL" sz="2800" smtClean="0"/>
              <a:t>Między tymi osobami istnieje bardzo silna więź</a:t>
            </a:r>
          </a:p>
          <a:p>
            <a:pPr eaLnBrk="1" hangingPunct="1"/>
            <a:r>
              <a:rPr lang="pl-PL" altLang="pl-PL" sz="2800" smtClean="0"/>
              <a:t>Częsta względna izolacja od innych ludzi</a:t>
            </a:r>
          </a:p>
          <a:p>
            <a:pPr eaLnBrk="1" hangingPunct="1"/>
            <a:r>
              <a:rPr lang="pl-PL" altLang="pl-PL" sz="2800" smtClean="0"/>
              <a:t>Osoba u której wtórnie występują urojenia</a:t>
            </a:r>
            <a:r>
              <a:rPr lang="pl-PL" altLang="pl-PL" smtClean="0"/>
              <a:t> </a:t>
            </a:r>
            <a:r>
              <a:rPr lang="pl-PL" altLang="pl-PL" sz="2800" smtClean="0"/>
              <a:t>nie prezentowała wcześniej zaburzeń psychotycznych ani zwiastunowych objawów schizofrenii</a:t>
            </a:r>
          </a:p>
        </p:txBody>
      </p:sp>
    </p:spTree>
    <p:extLst>
      <p:ext uri="{BB962C8B-B14F-4D97-AF65-F5344CB8AC3E}">
        <p14:creationId xmlns:p14="http://schemas.microsoft.com/office/powerpoint/2010/main" val="1261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5526"/>
            <a:ext cx="7772400" cy="504056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dirty="0" smtClean="0"/>
              <a:t>Indukowane zaburzenie urojeniowe</a:t>
            </a:r>
            <a:r>
              <a:rPr lang="pl-PL" altLang="pl-PL" sz="3600" dirty="0" smtClean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59582"/>
            <a:ext cx="7772400" cy="368386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pl-PL" altLang="pl-PL" sz="2800" dirty="0" smtClean="0"/>
              <a:t>Występowanie rzadkie, częstsze u K, </a:t>
            </a:r>
            <a:r>
              <a:rPr lang="pl-PL" altLang="pl-PL" sz="2800" dirty="0" smtClean="0">
                <a:latin typeface="Arial" charset="0"/>
              </a:rPr>
              <a:t>w</a:t>
            </a:r>
            <a:r>
              <a:rPr lang="pl-PL" altLang="pl-PL" sz="2800" dirty="0" smtClean="0"/>
              <a:t> 95 % rozwija się u członków rodziny, przeważnie sióstr, sprzyja inwalidztwo połączone z uzależnieniem od drugiej osoby</a:t>
            </a:r>
          </a:p>
          <a:p>
            <a:pPr eaLnBrk="1" hangingPunct="1"/>
            <a:r>
              <a:rPr lang="pl-PL" altLang="pl-PL" sz="2800" dirty="0" smtClean="0"/>
              <a:t>Układ dominacja- podporządkowanie pomiędzy osobami</a:t>
            </a:r>
          </a:p>
          <a:p>
            <a:pPr eaLnBrk="1" hangingPunct="1"/>
            <a:r>
              <a:rPr lang="pl-PL" altLang="pl-PL" sz="2800" dirty="0" smtClean="0"/>
              <a:t>Leczenie: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-Izolacja często powoduje wygaśnięcie objawów u osoby podporządkowanej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-Psychoterapia</a:t>
            </a:r>
          </a:p>
          <a:p>
            <a:pPr eaLnBrk="1" hangingPunct="1">
              <a:buFontTx/>
              <a:buNone/>
            </a:pPr>
            <a:r>
              <a:rPr lang="pl-PL" altLang="pl-PL" sz="2800" dirty="0" smtClean="0"/>
              <a:t>-Leki neuroleptyczne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40304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286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Zaburzenie schizoafektywne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0"/>
            <a:ext cx="8305800" cy="3258741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pl-PL" altLang="pl-PL" smtClean="0"/>
              <a:t>Kryteria diagnostyczne</a:t>
            </a:r>
            <a:endParaRPr lang="pl-PL" altLang="pl-PL" sz="2800" smtClean="0"/>
          </a:p>
          <a:p>
            <a:pPr eaLnBrk="1" hangingPunct="1"/>
            <a:r>
              <a:rPr lang="pl-PL" altLang="pl-PL" sz="2400" smtClean="0"/>
              <a:t>Zaburzenie spełnia kryteria jednego z zaburzeń afektywnych o umiarkowanym lub ciężkim nasileniu</a:t>
            </a:r>
          </a:p>
          <a:p>
            <a:pPr eaLnBrk="1" hangingPunct="1"/>
            <a:r>
              <a:rPr lang="pl-PL" altLang="pl-PL" sz="2400" smtClean="0"/>
              <a:t>Przez większość czasu w okresie co najmniej 2 tyg. występują objawy schizofrenii (jedna z grup wym. w kryteriach dla schi)</a:t>
            </a:r>
          </a:p>
          <a:p>
            <a:pPr eaLnBrk="1" hangingPunct="1"/>
            <a:r>
              <a:rPr lang="pl-PL" altLang="pl-PL" sz="2400" smtClean="0"/>
              <a:t>Obie grupy objawów występują w czasie tego samego epizodu i przynajmniej przez część epizodu równocześnie. Obie grupy objawów są wyraźne w obrazie klinicznym</a:t>
            </a:r>
          </a:p>
          <a:p>
            <a:pPr eaLnBrk="1" hangingPunct="1"/>
            <a:r>
              <a:rPr lang="pl-PL" altLang="pl-PL" sz="2400" smtClean="0"/>
              <a:t>Wykluczenie podłoża organicznego i nadużywania substancji psychoaktywnych</a:t>
            </a:r>
          </a:p>
          <a:p>
            <a:pPr eaLnBrk="1" hangingPunct="1">
              <a:buFontTx/>
              <a:buNone/>
            </a:pPr>
            <a:endParaRPr lang="pl-PL" altLang="pl-PL" sz="2800" smtClean="0"/>
          </a:p>
        </p:txBody>
      </p:sp>
    </p:spTree>
    <p:extLst>
      <p:ext uri="{BB962C8B-B14F-4D97-AF65-F5344CB8AC3E}">
        <p14:creationId xmlns:p14="http://schemas.microsoft.com/office/powerpoint/2010/main" val="20081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Przypadek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30letnia </a:t>
            </a:r>
            <a:r>
              <a:rPr lang="en-US" dirty="0" err="1" smtClean="0"/>
              <a:t>pacjentka</a:t>
            </a:r>
            <a:r>
              <a:rPr lang="en-US" dirty="0" smtClean="0"/>
              <a:t> </a:t>
            </a:r>
            <a:r>
              <a:rPr lang="en-US" dirty="0" err="1" smtClean="0"/>
              <a:t>przywieziona</a:t>
            </a:r>
            <a:r>
              <a:rPr lang="en-US" dirty="0" smtClean="0"/>
              <a:t> </a:t>
            </a:r>
            <a:r>
              <a:rPr lang="en-US" dirty="0" err="1" smtClean="0"/>
              <a:t>przez</a:t>
            </a:r>
            <a:r>
              <a:rPr lang="en-US" dirty="0" smtClean="0"/>
              <a:t> PR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tym</a:t>
            </a:r>
            <a:r>
              <a:rPr lang="en-US" dirty="0" smtClean="0"/>
              <a:t> </a:t>
            </a:r>
            <a:r>
              <a:rPr lang="en-US" dirty="0" err="1" smtClean="0"/>
              <a:t>jakznaleziono</a:t>
            </a:r>
            <a:r>
              <a:rPr lang="en-US" dirty="0" smtClean="0"/>
              <a:t> </a:t>
            </a:r>
            <a:r>
              <a:rPr lang="en-US" dirty="0" err="1" smtClean="0"/>
              <a:t>ją</a:t>
            </a:r>
            <a:r>
              <a:rPr lang="en-US" dirty="0" smtClean="0"/>
              <a:t> w </a:t>
            </a:r>
            <a:r>
              <a:rPr lang="en-US" dirty="0" err="1" smtClean="0"/>
              <a:t>rozbitym</a:t>
            </a:r>
            <a:r>
              <a:rPr lang="en-US" dirty="0" smtClean="0"/>
              <a:t> o </a:t>
            </a:r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aucie</a:t>
            </a:r>
            <a:r>
              <a:rPr lang="en-US" dirty="0" smtClean="0"/>
              <a:t>, </a:t>
            </a:r>
            <a:r>
              <a:rPr lang="en-US" dirty="0" err="1" smtClean="0"/>
              <a:t>mimo</a:t>
            </a:r>
            <a:r>
              <a:rPr lang="en-US" dirty="0" smtClean="0"/>
              <a:t>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doznała</a:t>
            </a:r>
            <a:r>
              <a:rPr lang="en-US" dirty="0" smtClean="0"/>
              <a:t> </a:t>
            </a:r>
            <a:r>
              <a:rPr lang="en-US" dirty="0" err="1" smtClean="0"/>
              <a:t>żadnego</a:t>
            </a:r>
            <a:r>
              <a:rPr lang="en-US" dirty="0" smtClean="0"/>
              <a:t> </a:t>
            </a:r>
            <a:r>
              <a:rPr lang="en-US" dirty="0" err="1" smtClean="0"/>
              <a:t>uszczerbku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zdrowiu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wysiadła</a:t>
            </a:r>
            <a:r>
              <a:rPr lang="en-US" dirty="0" smtClean="0"/>
              <a:t> z </a:t>
            </a:r>
            <a:r>
              <a:rPr lang="en-US" dirty="0" err="1" smtClean="0"/>
              <a:t>auta</a:t>
            </a:r>
            <a:r>
              <a:rPr lang="en-US" dirty="0" smtClean="0"/>
              <a:t>, </a:t>
            </a:r>
            <a:r>
              <a:rPr lang="en-US" dirty="0" err="1" smtClean="0"/>
              <a:t>siedziała</a:t>
            </a:r>
            <a:r>
              <a:rPr lang="en-US" dirty="0" smtClean="0"/>
              <a:t> w </a:t>
            </a: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 err="1" smtClean="0"/>
              <a:t>słuchając</a:t>
            </a:r>
            <a:r>
              <a:rPr lang="en-US" dirty="0" smtClean="0"/>
              <a:t> </a:t>
            </a:r>
            <a:r>
              <a:rPr lang="en-US" dirty="0" err="1" smtClean="0"/>
              <a:t>głośno</a:t>
            </a:r>
            <a:r>
              <a:rPr lang="en-US" dirty="0" smtClean="0"/>
              <a:t> </a:t>
            </a:r>
            <a:r>
              <a:rPr lang="en-US" dirty="0" err="1" smtClean="0"/>
              <a:t>muzyki</a:t>
            </a:r>
            <a:r>
              <a:rPr lang="en-US" dirty="0" smtClean="0"/>
              <a:t>. </a:t>
            </a:r>
            <a:r>
              <a:rPr lang="en-US" dirty="0" err="1" smtClean="0"/>
              <a:t>Prowadziła</a:t>
            </a:r>
            <a:r>
              <a:rPr lang="en-US" dirty="0" smtClean="0"/>
              <a:t> </a:t>
            </a:r>
            <a:r>
              <a:rPr lang="en-US" dirty="0" err="1" smtClean="0"/>
              <a:t>wyimaginowaną</a:t>
            </a:r>
            <a:r>
              <a:rPr lang="en-US" dirty="0" smtClean="0"/>
              <a:t> </a:t>
            </a:r>
            <a:r>
              <a:rPr lang="en-US" dirty="0" err="1" smtClean="0"/>
              <a:t>rozmowę</a:t>
            </a:r>
            <a:r>
              <a:rPr lang="en-US" dirty="0" smtClean="0"/>
              <a:t> z </a:t>
            </a:r>
            <a:r>
              <a:rPr lang="en-US" dirty="0" err="1" smtClean="0"/>
              <a:t>prowadzącym</a:t>
            </a:r>
            <a:r>
              <a:rPr lang="en-US" dirty="0" smtClean="0"/>
              <a:t> </a:t>
            </a:r>
            <a:r>
              <a:rPr lang="en-US" dirty="0" err="1" smtClean="0"/>
              <a:t>audycję</a:t>
            </a:r>
            <a:r>
              <a:rPr lang="en-US" dirty="0" smtClean="0"/>
              <a:t>, </a:t>
            </a:r>
            <a:r>
              <a:rPr lang="en-US" dirty="0" err="1" smtClean="0"/>
              <a:t>prosząc</a:t>
            </a:r>
            <a:r>
              <a:rPr lang="en-US" dirty="0" smtClean="0"/>
              <a:t> go o </a:t>
            </a:r>
            <a:r>
              <a:rPr lang="en-US" dirty="0" err="1" smtClean="0"/>
              <a:t>wyemitowanie</a:t>
            </a:r>
            <a:r>
              <a:rPr lang="en-US" dirty="0" smtClean="0"/>
              <a:t> </a:t>
            </a:r>
            <a:r>
              <a:rPr lang="en-US" dirty="0" err="1" smtClean="0"/>
              <a:t>konkretnej</a:t>
            </a:r>
            <a:r>
              <a:rPr lang="en-US" dirty="0" smtClean="0"/>
              <a:t> </a:t>
            </a:r>
            <a:r>
              <a:rPr lang="en-US" dirty="0" err="1" smtClean="0"/>
              <a:t>piosenki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Mąż</a:t>
            </a:r>
            <a:r>
              <a:rPr lang="en-US" dirty="0" smtClean="0"/>
              <a:t> </a:t>
            </a:r>
            <a:r>
              <a:rPr lang="en-US" dirty="0" err="1" smtClean="0"/>
              <a:t>pacjentki</a:t>
            </a:r>
            <a:r>
              <a:rPr lang="en-US" dirty="0" smtClean="0"/>
              <a:t> </a:t>
            </a:r>
            <a:r>
              <a:rPr lang="en-US" dirty="0" err="1" smtClean="0"/>
              <a:t>stwierdził</a:t>
            </a:r>
            <a:r>
              <a:rPr lang="en-US" dirty="0" smtClean="0"/>
              <a:t>, </a:t>
            </a:r>
            <a:r>
              <a:rPr lang="en-US" dirty="0" err="1" smtClean="0"/>
              <a:t>żo</a:t>
            </a:r>
            <a:r>
              <a:rPr lang="en-US" dirty="0" smtClean="0"/>
              <a:t> od </a:t>
            </a:r>
            <a:r>
              <a:rPr lang="en-US" dirty="0" err="1" smtClean="0"/>
              <a:t>ponad</a:t>
            </a:r>
            <a:r>
              <a:rPr lang="en-US" dirty="0" smtClean="0"/>
              <a:t> 2 </a:t>
            </a:r>
            <a:r>
              <a:rPr lang="en-US" dirty="0" err="1" smtClean="0"/>
              <a:t>tyg</a:t>
            </a:r>
            <a:r>
              <a:rPr lang="en-US" dirty="0" smtClean="0"/>
              <a:t> </a:t>
            </a:r>
            <a:r>
              <a:rPr lang="en-US" dirty="0" err="1" smtClean="0"/>
              <a:t>pacjentka</a:t>
            </a:r>
            <a:r>
              <a:rPr lang="en-US" dirty="0" smtClean="0"/>
              <a:t> </a:t>
            </a:r>
            <a:r>
              <a:rPr lang="en-US" dirty="0" err="1" smtClean="0"/>
              <a:t>źle</a:t>
            </a:r>
            <a:r>
              <a:rPr lang="en-US" dirty="0" smtClean="0"/>
              <a:t> </a:t>
            </a:r>
            <a:r>
              <a:rPr lang="en-US" dirty="0" err="1" smtClean="0"/>
              <a:t>spała</a:t>
            </a:r>
            <a:r>
              <a:rPr lang="en-US" dirty="0" smtClean="0"/>
              <a:t>, </a:t>
            </a:r>
            <a:r>
              <a:rPr lang="en-US" dirty="0" err="1" smtClean="0"/>
              <a:t>była</a:t>
            </a:r>
            <a:r>
              <a:rPr lang="en-US" dirty="0" smtClean="0"/>
              <a:t> </a:t>
            </a:r>
            <a:r>
              <a:rPr lang="en-US" dirty="0" err="1" smtClean="0"/>
              <a:t>drażliwa</a:t>
            </a:r>
            <a:r>
              <a:rPr lang="en-US" dirty="0" smtClean="0"/>
              <a:t>, </a:t>
            </a:r>
            <a:r>
              <a:rPr lang="en-US" dirty="0" err="1" smtClean="0"/>
              <a:t>euforyczna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wielomówna</a:t>
            </a:r>
            <a:r>
              <a:rPr lang="en-US" dirty="0" smtClean="0"/>
              <a:t>. </a:t>
            </a:r>
            <a:r>
              <a:rPr lang="en-US" dirty="0" err="1" smtClean="0"/>
              <a:t>Mówiła</a:t>
            </a:r>
            <a:r>
              <a:rPr lang="en-US" dirty="0" smtClean="0"/>
              <a:t> mu,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słyszy</a:t>
            </a:r>
            <a:r>
              <a:rPr lang="en-US" dirty="0" smtClean="0"/>
              <a:t> </a:t>
            </a:r>
            <a:r>
              <a:rPr lang="en-US" dirty="0" err="1" smtClean="0"/>
              <a:t>głosy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próbowała</a:t>
            </a:r>
            <a:r>
              <a:rPr lang="en-US" dirty="0" smtClean="0"/>
              <a:t> go </a:t>
            </a:r>
            <a:r>
              <a:rPr lang="en-US" dirty="0" err="1" smtClean="0"/>
              <a:t>przekonać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jest w </a:t>
            </a:r>
            <a:r>
              <a:rPr lang="en-US" dirty="0" err="1" smtClean="0"/>
              <a:t>stanie</a:t>
            </a:r>
            <a:r>
              <a:rPr lang="en-US" dirty="0" smtClean="0"/>
              <a:t> </a:t>
            </a:r>
            <a:r>
              <a:rPr lang="en-US" dirty="0" err="1" smtClean="0"/>
              <a:t>porozumiewać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z </a:t>
            </a:r>
            <a:r>
              <a:rPr lang="en-US" dirty="0" err="1" smtClean="0"/>
              <a:t>kimkolwiek</a:t>
            </a:r>
            <a:r>
              <a:rPr lang="en-US" dirty="0" smtClean="0"/>
              <a:t> </a:t>
            </a:r>
            <a:r>
              <a:rPr lang="en-US" dirty="0" err="1" smtClean="0"/>
              <a:t>chce</a:t>
            </a:r>
            <a:r>
              <a:rPr lang="en-US" dirty="0" smtClean="0"/>
              <a:t>, </a:t>
            </a:r>
            <a:r>
              <a:rPr lang="en-US" dirty="0" err="1" smtClean="0"/>
              <a:t>łącznie</a:t>
            </a:r>
            <a:r>
              <a:rPr lang="en-US" dirty="0" smtClean="0"/>
              <a:t> z </a:t>
            </a:r>
            <a:r>
              <a:rPr lang="en-US" dirty="0" err="1" smtClean="0"/>
              <a:t>osobami</a:t>
            </a:r>
            <a:r>
              <a:rPr lang="en-US" dirty="0" smtClean="0"/>
              <a:t> z </a:t>
            </a:r>
            <a:r>
              <a:rPr lang="en-US" dirty="0" err="1" smtClean="0"/>
              <a:t>innych</a:t>
            </a:r>
            <a:r>
              <a:rPr lang="en-US" dirty="0" smtClean="0"/>
              <a:t> planet, </a:t>
            </a:r>
            <a:r>
              <a:rPr lang="en-US" dirty="0" err="1" smtClean="0"/>
              <a:t>przez</a:t>
            </a:r>
            <a:r>
              <a:rPr lang="en-US" dirty="0" smtClean="0"/>
              <a:t> </a:t>
            </a:r>
            <a:r>
              <a:rPr lang="en-US" dirty="0" err="1" smtClean="0"/>
              <a:t>wysyłanie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fal</a:t>
            </a:r>
            <a:r>
              <a:rPr lang="en-US" dirty="0" smtClean="0"/>
              <a:t> </a:t>
            </a:r>
            <a:r>
              <a:rPr lang="en-US" dirty="0" err="1" smtClean="0"/>
              <a:t>umysłowych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Pacjentka</a:t>
            </a:r>
            <a:r>
              <a:rPr lang="en-US" dirty="0" smtClean="0"/>
              <a:t> </a:t>
            </a:r>
            <a:r>
              <a:rPr lang="en-US" dirty="0" err="1" smtClean="0"/>
              <a:t>była</a:t>
            </a:r>
            <a:r>
              <a:rPr lang="en-US" dirty="0" smtClean="0"/>
              <a:t> w </a:t>
            </a:r>
            <a:r>
              <a:rPr lang="en-US" dirty="0" err="1" smtClean="0"/>
              <a:t>doskonałym</a:t>
            </a:r>
            <a:r>
              <a:rPr lang="en-US" dirty="0" smtClean="0"/>
              <a:t> </a:t>
            </a:r>
            <a:r>
              <a:rPr lang="en-US" dirty="0" err="1" smtClean="0"/>
              <a:t>humorze</a:t>
            </a:r>
            <a:r>
              <a:rPr lang="en-US" dirty="0" smtClean="0"/>
              <a:t>, </a:t>
            </a:r>
            <a:r>
              <a:rPr lang="en-US" dirty="0" err="1" smtClean="0"/>
              <a:t>mówiła</a:t>
            </a:r>
            <a:r>
              <a:rPr lang="en-US" dirty="0" smtClean="0"/>
              <a:t> </a:t>
            </a:r>
            <a:r>
              <a:rPr lang="en-US" dirty="0" err="1" smtClean="0"/>
              <a:t>bezustannie</a:t>
            </a:r>
            <a:r>
              <a:rPr lang="en-US" dirty="0" smtClean="0"/>
              <a:t>, </a:t>
            </a:r>
            <a:r>
              <a:rPr lang="en-US" dirty="0" err="1" smtClean="0"/>
              <a:t>choć</a:t>
            </a:r>
            <a:r>
              <a:rPr lang="en-US" dirty="0" smtClean="0"/>
              <a:t> w </a:t>
            </a:r>
            <a:r>
              <a:rPr lang="en-US" dirty="0" err="1" smtClean="0"/>
              <a:t>sposób</a:t>
            </a:r>
            <a:r>
              <a:rPr lang="en-US" dirty="0" smtClean="0"/>
              <a:t> </a:t>
            </a:r>
            <a:r>
              <a:rPr lang="en-US" dirty="0" err="1" smtClean="0"/>
              <a:t>bardzo</a:t>
            </a:r>
            <a:r>
              <a:rPr lang="en-US" dirty="0" smtClean="0"/>
              <a:t> </a:t>
            </a:r>
            <a:r>
              <a:rPr lang="en-US" dirty="0" err="1" smtClean="0"/>
              <a:t>niespójny</a:t>
            </a:r>
            <a:r>
              <a:rPr lang="en-US" dirty="0" smtClean="0"/>
              <a:t>, </a:t>
            </a:r>
            <a:r>
              <a:rPr lang="en-US" dirty="0" err="1" smtClean="0"/>
              <a:t>śmiała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, </a:t>
            </a:r>
            <a:r>
              <a:rPr lang="en-US" dirty="0" err="1" smtClean="0"/>
              <a:t>żartowała</a:t>
            </a:r>
            <a:r>
              <a:rPr lang="en-US" dirty="0" smtClean="0"/>
              <a:t>, </a:t>
            </a:r>
            <a:r>
              <a:rPr lang="en-US" dirty="0" err="1" smtClean="0"/>
              <a:t>przekonywała</a:t>
            </a:r>
            <a:r>
              <a:rPr lang="en-US" dirty="0" smtClean="0"/>
              <a:t> </a:t>
            </a:r>
            <a:r>
              <a:rPr lang="en-US" dirty="0" err="1" smtClean="0"/>
              <a:t>pielęgniarki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może</a:t>
            </a:r>
            <a:r>
              <a:rPr lang="en-US" dirty="0" smtClean="0"/>
              <a:t> </a:t>
            </a:r>
            <a:r>
              <a:rPr lang="en-US" dirty="0" err="1" smtClean="0"/>
              <a:t>słyszeć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myśli</a:t>
            </a:r>
            <a:r>
              <a:rPr lang="en-US" dirty="0" smtClean="0"/>
              <a:t>, </a:t>
            </a:r>
            <a:r>
              <a:rPr lang="en-US" dirty="0" err="1" smtClean="0"/>
              <a:t>twierdziła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ma </a:t>
            </a:r>
            <a:r>
              <a:rPr lang="en-US" dirty="0" err="1" smtClean="0"/>
              <a:t>specjalną</a:t>
            </a:r>
            <a:r>
              <a:rPr lang="en-US" dirty="0" smtClean="0"/>
              <a:t> </a:t>
            </a:r>
            <a:r>
              <a:rPr lang="en-US" dirty="0" err="1" smtClean="0"/>
              <a:t>siłę</a:t>
            </a:r>
            <a:r>
              <a:rPr lang="en-US" dirty="0" smtClean="0"/>
              <a:t>, </a:t>
            </a:r>
            <a:r>
              <a:rPr lang="en-US" dirty="0" err="1" smtClean="0"/>
              <a:t>która</a:t>
            </a:r>
            <a:r>
              <a:rPr lang="en-US" dirty="0" smtClean="0"/>
              <a:t> </a:t>
            </a:r>
            <a:r>
              <a:rPr lang="en-US" dirty="0" err="1" smtClean="0"/>
              <a:t>kierowała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ruchami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głosem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337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postępowania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Wstępna diagnoza: Zaburzenie </a:t>
            </a:r>
            <a:r>
              <a:rPr lang="pl-PL" dirty="0" err="1" smtClean="0"/>
              <a:t>schizoafektywne</a:t>
            </a:r>
            <a:r>
              <a:rPr lang="pl-PL" dirty="0" smtClean="0"/>
              <a:t>, typ </a:t>
            </a:r>
            <a:r>
              <a:rPr lang="pl-PL" dirty="0" err="1" smtClean="0"/>
              <a:t>maniaklany</a:t>
            </a:r>
            <a:endParaRPr lang="pl-PL" dirty="0" smtClean="0"/>
          </a:p>
          <a:p>
            <a:r>
              <a:rPr lang="pl-PL" dirty="0" smtClean="0"/>
              <a:t>Diagnoza różnicowa: inne psychozy urojeniowe, wykluczenie organicznych przyczyn czy SPA</a:t>
            </a:r>
          </a:p>
          <a:p>
            <a:r>
              <a:rPr lang="pl-PL" dirty="0" smtClean="0"/>
              <a:t>Dodatkowe działania wspierające diagnozę różnicową:</a:t>
            </a:r>
          </a:p>
          <a:p>
            <a:pPr lvl="1"/>
            <a:r>
              <a:rPr lang="pl-PL" dirty="0" smtClean="0"/>
              <a:t>Wywiad rodzinny</a:t>
            </a:r>
          </a:p>
          <a:p>
            <a:pPr lvl="1"/>
            <a:r>
              <a:rPr lang="pl-PL" dirty="0" smtClean="0"/>
              <a:t>Badanie toksykologiczne, laboratoryjne (m.in. Hormony tarczycy, morfologia, próby wątrobowe, elektrolity), CT głowy</a:t>
            </a:r>
          </a:p>
          <a:p>
            <a:pPr lvl="1"/>
            <a:r>
              <a:rPr lang="pl-PL" dirty="0" smtClean="0"/>
              <a:t>Konsultacja neurologiczna,</a:t>
            </a:r>
          </a:p>
          <a:p>
            <a:pPr lvl="1"/>
            <a:r>
              <a:rPr lang="pl-PL" dirty="0" smtClean="0"/>
              <a:t>Badanie psychologiczne (m.in. Neuropsychologiczne)</a:t>
            </a:r>
          </a:p>
          <a:p>
            <a:pPr lvl="1"/>
            <a:r>
              <a:rPr lang="pl-PL" dirty="0" smtClean="0"/>
              <a:t>Leczenie: neuroleptyk atypowy lub klasyczny i stabilizator nastroju</a:t>
            </a:r>
          </a:p>
        </p:txBody>
      </p:sp>
    </p:spTree>
    <p:extLst>
      <p:ext uri="{BB962C8B-B14F-4D97-AF65-F5344CB8AC3E}">
        <p14:creationId xmlns:p14="http://schemas.microsoft.com/office/powerpoint/2010/main" val="13726331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pl-PL" altLang="pl-PL" smtClean="0"/>
              <a:t>Zaburzenie schizoafektywne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7772400" cy="35433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l-PL" altLang="pl-PL" sz="2400" b="1" smtClean="0"/>
              <a:t>Postaci: </a:t>
            </a:r>
            <a:r>
              <a:rPr lang="pl-PL" altLang="pl-PL" sz="2400" smtClean="0"/>
              <a:t>typ depresyjny, t. maniakalny, t. mieszany</a:t>
            </a:r>
          </a:p>
          <a:p>
            <a:pPr eaLnBrk="1" hangingPunct="1"/>
            <a:r>
              <a:rPr lang="pl-PL" altLang="pl-PL" sz="2400" b="1" smtClean="0"/>
              <a:t>Epidemiologia</a:t>
            </a:r>
            <a:r>
              <a:rPr lang="pl-PL" altLang="pl-PL" sz="2400" smtClean="0"/>
              <a:t>: Ryzyko zachorowania w ciągu życia &lt;1%</a:t>
            </a:r>
          </a:p>
          <a:p>
            <a:pPr algn="ctr" eaLnBrk="1" hangingPunct="1">
              <a:buFontTx/>
              <a:buNone/>
            </a:pPr>
            <a:r>
              <a:rPr lang="pl-PL" altLang="pl-PL" sz="2400" smtClean="0"/>
              <a:t>         K i M chorują równie często </a:t>
            </a:r>
          </a:p>
          <a:p>
            <a:pPr eaLnBrk="1" hangingPunct="1"/>
            <a:r>
              <a:rPr lang="pl-PL" altLang="pl-PL" sz="2400" b="1" smtClean="0"/>
              <a:t>Etiologia</a:t>
            </a:r>
            <a:r>
              <a:rPr lang="pl-PL" altLang="pl-PL" sz="2400" smtClean="0"/>
              <a:t>: Wśród krewnych częściej występują z. afektywne, ryzyko zachorowania na schizofrenię nie jest większe</a:t>
            </a:r>
          </a:p>
          <a:p>
            <a:pPr eaLnBrk="1" hangingPunct="1"/>
            <a:r>
              <a:rPr lang="pl-PL" altLang="pl-PL" sz="2400" b="1" smtClean="0"/>
              <a:t>Rokowanie</a:t>
            </a:r>
            <a:r>
              <a:rPr lang="pl-PL" altLang="pl-PL" sz="2400" smtClean="0"/>
              <a:t>: Pomyślniejsze niż w schizofrenii, gorsze niż w chorobie afektywnej</a:t>
            </a:r>
          </a:p>
          <a:p>
            <a:pPr eaLnBrk="1" hangingPunct="1"/>
            <a:r>
              <a:rPr lang="pl-PL" altLang="pl-PL" sz="2400" b="1" smtClean="0"/>
              <a:t>Leczenie</a:t>
            </a:r>
            <a:r>
              <a:rPr lang="pl-PL" altLang="pl-PL" sz="2400" smtClean="0"/>
              <a:t>: Leki przeciwdepresyjne, stabilizatory nastroju (lit i  inne), neuroleptyki</a:t>
            </a:r>
          </a:p>
          <a:p>
            <a:pPr eaLnBrk="1" hangingPunct="1"/>
            <a:endParaRPr lang="pl-PL" altLang="pl-PL" sz="2400" smtClean="0"/>
          </a:p>
        </p:txBody>
      </p:sp>
    </p:spTree>
    <p:extLst>
      <p:ext uri="{BB962C8B-B14F-4D97-AF65-F5344CB8AC3E}">
        <p14:creationId xmlns:p14="http://schemas.microsoft.com/office/powerpoint/2010/main" val="32304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b="1" smtClean="0"/>
              <a:t>Organiczne zaburzenia urojeniowe</a:t>
            </a:r>
            <a:endParaRPr lang="pl-PL" altLang="pl-PL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Występują trwałe lub nawracające urojenia, mogą występować omamy i/lub objawy przypominające schizofrenię</a:t>
            </a:r>
          </a:p>
          <a:p>
            <a:pPr eaLnBrk="1" hangingPunct="1"/>
            <a:r>
              <a:rPr lang="pl-PL" altLang="pl-PL" smtClean="0"/>
              <a:t>Istnieją dowody, że </a:t>
            </a:r>
            <a:r>
              <a:rPr lang="pl-PL" altLang="pl-PL" b="1" smtClean="0"/>
              <a:t>zaburzenie  jest uwarunkowane chorobą, uszkodzeniem lub urazem mózgu. </a:t>
            </a:r>
            <a:r>
              <a:rPr lang="pl-PL" altLang="pl-PL" smtClean="0"/>
              <a:t>Zaburzenia funkcji oun mogą być </a:t>
            </a:r>
            <a:r>
              <a:rPr lang="pl-PL" altLang="pl-PL" b="1" smtClean="0"/>
              <a:t>pierwotne</a:t>
            </a:r>
            <a:r>
              <a:rPr lang="pl-PL" altLang="pl-PL" smtClean="0"/>
              <a:t> lub </a:t>
            </a:r>
            <a:r>
              <a:rPr lang="pl-PL" altLang="pl-PL" b="1" smtClean="0"/>
              <a:t>wtórne </a:t>
            </a:r>
            <a:r>
              <a:rPr lang="pl-PL" altLang="pl-PL" smtClean="0"/>
              <a:t>(np. w chorobach układowych)</a:t>
            </a:r>
          </a:p>
        </p:txBody>
      </p:sp>
    </p:spTree>
    <p:extLst>
      <p:ext uri="{BB962C8B-B14F-4D97-AF65-F5344CB8AC3E}">
        <p14:creationId xmlns:p14="http://schemas.microsoft.com/office/powerpoint/2010/main" val="11998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57250"/>
          </a:xfrm>
          <a:solidFill>
            <a:srgbClr val="FFFF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u="sng" smtClean="0"/>
              <a:t>Schizofrenia - dane</a:t>
            </a:r>
            <a:r>
              <a:rPr lang="pl-PL" u="sng" smtClean="0"/>
              <a:t> </a:t>
            </a:r>
            <a:r>
              <a:rPr lang="pl-PL" sz="4000" u="sng" smtClean="0"/>
              <a:t>epidemiologiczne</a:t>
            </a:r>
            <a:r>
              <a:rPr lang="pl-PL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5566"/>
            <a:ext cx="8382000" cy="381642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pl-PL" altLang="pl-PL" sz="2800" dirty="0" smtClean="0"/>
              <a:t>Rozpowszechnienie (ile osób choruje na schizofrenię, w danej populacji, w danym okresie czasu):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3-10 osób/1000</a:t>
            </a:r>
          </a:p>
          <a:p>
            <a:pPr eaLnBrk="1" hangingPunct="1"/>
            <a:r>
              <a:rPr lang="pl-PL" altLang="pl-PL" sz="2800" dirty="0" smtClean="0"/>
              <a:t>Zapadalność (ile osób zaczyna chorować w danym okresie czasu):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3-12 osób/10 000/rok</a:t>
            </a:r>
            <a:endParaRPr lang="pl-PL" altLang="pl-PL" dirty="0" smtClean="0"/>
          </a:p>
          <a:p>
            <a:pPr eaLnBrk="1" hangingPunct="1"/>
            <a:r>
              <a:rPr lang="pl-PL" altLang="pl-PL" sz="2800" dirty="0" smtClean="0"/>
              <a:t>Ryzyko zachorowania w ciągu życia (</a:t>
            </a:r>
            <a:r>
              <a:rPr lang="pl-PL" altLang="pl-PL" sz="2800" dirty="0" err="1" smtClean="0"/>
              <a:t>lifetime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prevalence</a:t>
            </a:r>
            <a:r>
              <a:rPr lang="pl-PL" altLang="pl-PL" sz="2800" dirty="0" smtClean="0"/>
              <a:t> - ile osób zachoruje w jakimś momencie swojego życia):</a:t>
            </a:r>
          </a:p>
          <a:p>
            <a:pPr algn="ctr" eaLnBrk="1" hangingPunct="1">
              <a:buFontTx/>
              <a:buNone/>
            </a:pPr>
            <a:r>
              <a:rPr lang="pl-PL" altLang="pl-PL" sz="2800" dirty="0" smtClean="0"/>
              <a:t>0.3-3.7 % (0.3-3.7 osób/100)</a:t>
            </a:r>
          </a:p>
          <a:p>
            <a:pPr algn="ctr" eaLnBrk="1" hangingPunct="1"/>
            <a:r>
              <a:rPr lang="pl-PL" altLang="pl-PL" sz="2800" b="1" i="1" dirty="0" smtClean="0"/>
              <a:t>Średnio  1 osoba/100 (1 % populacji) zachoruje w ciągu swojego życia na schizofrenię</a:t>
            </a:r>
          </a:p>
          <a:p>
            <a:pPr algn="ctr" eaLnBrk="1" hangingPunct="1">
              <a:buFontTx/>
              <a:buNone/>
            </a:pPr>
            <a:endParaRPr lang="pl-PL" alt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5691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74295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dirty="0" smtClean="0"/>
              <a:t>Schizofrenia -dane</a:t>
            </a:r>
            <a:r>
              <a:rPr lang="pl-PL" altLang="pl-PL" dirty="0" smtClean="0"/>
              <a:t> </a:t>
            </a:r>
            <a:r>
              <a:rPr lang="pl-PL" altLang="pl-PL" sz="4000" dirty="0" smtClean="0"/>
              <a:t>epidemiologiczne</a:t>
            </a:r>
            <a:r>
              <a:rPr lang="pl-PL" altLang="pl-PL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85850"/>
            <a:ext cx="8077200" cy="3829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u="sng" dirty="0" smtClean="0"/>
              <a:t>Płeć i wiek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Częstość występowania schizofrenii jest podobna u mężczyzn</a:t>
            </a:r>
            <a:r>
              <a:rPr lang="pl-PL" altLang="pl-PL" dirty="0" smtClean="0">
                <a:latin typeface="Arial" charset="0"/>
              </a:rPr>
              <a:t> (M)</a:t>
            </a:r>
            <a:r>
              <a:rPr lang="pl-PL" altLang="pl-PL" dirty="0" smtClean="0"/>
              <a:t> i kobiet</a:t>
            </a:r>
            <a:r>
              <a:rPr lang="pl-PL" altLang="pl-PL" dirty="0" smtClean="0">
                <a:latin typeface="Arial" charset="0"/>
              </a:rPr>
              <a:t> (K)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U M początek choroby jest wcześniejszy (15-25 rok życia) niż u K (25-35 rok życia)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W krajach rozwijających się zapadalność wśród M jest prawdopodobnie większa niż wśród K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Większość </a:t>
            </a:r>
            <a:r>
              <a:rPr lang="pl-PL" altLang="pl-PL" dirty="0" err="1" smtClean="0"/>
              <a:t>zachorowań</a:t>
            </a:r>
            <a:r>
              <a:rPr lang="pl-PL" altLang="pl-PL" dirty="0" smtClean="0"/>
              <a:t> przypada na 20-39 rok życia</a:t>
            </a:r>
          </a:p>
          <a:p>
            <a:pPr eaLnBrk="1" hangingPunct="1">
              <a:lnSpc>
                <a:spcPct val="90000"/>
              </a:lnSpc>
            </a:pPr>
            <a:endParaRPr lang="pl-PL" altLang="pl-PL" dirty="0" smtClean="0"/>
          </a:p>
          <a:p>
            <a:pPr eaLnBrk="1" hangingPunct="1">
              <a:lnSpc>
                <a:spcPct val="90000"/>
              </a:lnSpc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3566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7DC1"/>
      </a:dk2>
      <a:lt2>
        <a:srgbClr val="A92037"/>
      </a:lt2>
      <a:accent1>
        <a:srgbClr val="007DC1"/>
      </a:accent1>
      <a:accent2>
        <a:srgbClr val="A92037"/>
      </a:accent2>
      <a:accent3>
        <a:srgbClr val="D8D8D8"/>
      </a:accent3>
      <a:accent4>
        <a:srgbClr val="7F7F7F"/>
      </a:accent4>
      <a:accent5>
        <a:srgbClr val="76923C"/>
      </a:accent5>
      <a:accent6>
        <a:srgbClr val="8DB3E2"/>
      </a:accent6>
      <a:hlink>
        <a:srgbClr val="007DC1"/>
      </a:hlink>
      <a:folHlink>
        <a:srgbClr val="A92037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3918</Words>
  <Application>Microsoft Office PowerPoint</Application>
  <PresentationFormat>Pokaz na ekranie (16:9)</PresentationFormat>
  <Paragraphs>535</Paragraphs>
  <Slides>78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78</vt:i4>
      </vt:variant>
    </vt:vector>
  </HeadingPairs>
  <TitlesOfParts>
    <vt:vector size="79" baseType="lpstr">
      <vt:lpstr>Motyw pakietu Office</vt:lpstr>
      <vt:lpstr>Prezentacja programu PowerPoint</vt:lpstr>
      <vt:lpstr>Prezentacja programu PowerPoint</vt:lpstr>
      <vt:lpstr>Psychozy urojeniowe</vt:lpstr>
      <vt:lpstr>Schizofrenia-definicja </vt:lpstr>
      <vt:lpstr>Prezentacja programu PowerPoint</vt:lpstr>
      <vt:lpstr>Schizofrenia-definicja</vt:lpstr>
      <vt:lpstr>Prezentacja programu PowerPoint</vt:lpstr>
      <vt:lpstr>Schizofrenia - dane epidemiologiczne </vt:lpstr>
      <vt:lpstr>Schizofrenia -dane epidemiologiczne </vt:lpstr>
      <vt:lpstr>Schizofrenia -dane epidemiologiczne</vt:lpstr>
      <vt:lpstr>Schizofrenia -dane epidemiologiczne</vt:lpstr>
      <vt:lpstr>Schizofrenia -dane epidemiologiczne</vt:lpstr>
      <vt:lpstr>Schizofrenia jako istotny problem społeczny</vt:lpstr>
      <vt:lpstr>Schizofrenia - podobieństwa kulturowe </vt:lpstr>
      <vt:lpstr>Schizofrenia - różnice  kulturowe</vt:lpstr>
      <vt:lpstr>Schizofrenia-rokowanie</vt:lpstr>
      <vt:lpstr>Przypadek 1</vt:lpstr>
      <vt:lpstr>Algorytm postępowania</vt:lpstr>
      <vt:lpstr>Prezentacja programu PowerPoint</vt:lpstr>
      <vt:lpstr>Schizofrenia – Objawy</vt:lpstr>
      <vt:lpstr>Kryteria schizofrenii wg Bleulera</vt:lpstr>
      <vt:lpstr>Podział schizofrenii wg Crowa</vt:lpstr>
      <vt:lpstr>Prezentacja programu PowerPoint</vt:lpstr>
      <vt:lpstr>Schizofrenia - Objawy</vt:lpstr>
      <vt:lpstr>Schizofrenia - Objawy</vt:lpstr>
      <vt:lpstr>Schizofrenia - Objawy</vt:lpstr>
      <vt:lpstr>Schizofrenia - Objawy</vt:lpstr>
      <vt:lpstr>Schizofrenia - Objawy</vt:lpstr>
      <vt:lpstr>Schizofrenia - Objawy</vt:lpstr>
      <vt:lpstr>Schizofrenia - Objawy</vt:lpstr>
      <vt:lpstr>Schizofrenia- Objawy</vt:lpstr>
      <vt:lpstr>Schizofrenia - objawy prodromalne (lub zwiastujące nawrót) </vt:lpstr>
      <vt:lpstr> Schizofrenia-objawy prodromalne </vt:lpstr>
      <vt:lpstr>Schizofrenia - postaci kliniczne</vt:lpstr>
      <vt:lpstr>Schizofrenia - kryteria diagnostyczne</vt:lpstr>
      <vt:lpstr>Schizofrenia-kryteria diagnostyczne</vt:lpstr>
      <vt:lpstr>Schizofrenia-kryteria diagnostyczne</vt:lpstr>
      <vt:lpstr>Schizofrenia-przebieg</vt:lpstr>
      <vt:lpstr>Schizofrenia-rokowanie</vt:lpstr>
      <vt:lpstr>Schizofrenia-rokowanie</vt:lpstr>
      <vt:lpstr>Schizofrenia - leczenie</vt:lpstr>
      <vt:lpstr>Schizofrenia - leczenie</vt:lpstr>
      <vt:lpstr>Schizofrenia - leczenie</vt:lpstr>
      <vt:lpstr>Schizofrenia - leczenie</vt:lpstr>
      <vt:lpstr>Schizofrenia-leczenie</vt:lpstr>
      <vt:lpstr>Schizofrenia - etiopatogeneza</vt:lpstr>
      <vt:lpstr>Schizofrenia - etiopatogeneza</vt:lpstr>
      <vt:lpstr>Schizofrenia - etiopatogeneza</vt:lpstr>
      <vt:lpstr>Schizofrenia - etiopatogeneza</vt:lpstr>
      <vt:lpstr>Schizofrenia - etiopatogeneza</vt:lpstr>
      <vt:lpstr>Schizofrenia - etiopatogeneza</vt:lpstr>
      <vt:lpstr>Schizofrenia - etiopatogeneza</vt:lpstr>
      <vt:lpstr>Schizofrenia-etiopatogeneza</vt:lpstr>
      <vt:lpstr>Schizofrenia - etiopatogeneza</vt:lpstr>
      <vt:lpstr>Schizofrenia - etiopatogeneza</vt:lpstr>
      <vt:lpstr>Schizofrenia jako zaburzenie neurorozwojowe [Weinberger, 1989 ; Murray, 1994]</vt:lpstr>
      <vt:lpstr>Schizofrenia - etiopatogeneza Czynniki środowiskowe</vt:lpstr>
      <vt:lpstr>Schizofrenia - etiopatogeneza </vt:lpstr>
      <vt:lpstr>Uporczywe (utrwalone )zaburzenie urojeniowe</vt:lpstr>
      <vt:lpstr>Przypadek 2</vt:lpstr>
      <vt:lpstr>Algorytm postępowania</vt:lpstr>
      <vt:lpstr>Uporczywe (utrwalone) zaburzenie urojeniowe-kryteria diagnostyczne ICD-10</vt:lpstr>
      <vt:lpstr>Uporczywe (utrwalone) zaburzenie urojeniowe</vt:lpstr>
      <vt:lpstr>Uporczywe (utrwalone) zaburzenie urojeniowe</vt:lpstr>
      <vt:lpstr>Uporczywe (utrwalone )zaburzenie urojeniowe-etiologia</vt:lpstr>
      <vt:lpstr>Uporczywe (utrwalone) zaburzenie urojeniowe-etiologia</vt:lpstr>
      <vt:lpstr>Uporczywe (utrwalone) zaburzenie urojeniowe - etiologia</vt:lpstr>
      <vt:lpstr>Uporczywe (utrwalone) zaburzenie urojeniowe-przebieg i rokowanie</vt:lpstr>
      <vt:lpstr>Uporczywe (utrwalone) zaburzenie urojeniowe-leczenie</vt:lpstr>
      <vt:lpstr>Ostre i przemijające zaburzenia psychotyczne</vt:lpstr>
      <vt:lpstr>Ostre i przemijające zaburzenia psychotyczne (ZP) Postaci</vt:lpstr>
      <vt:lpstr>Indukowane zaburzenie urojeniowe  (d. obłęd udzielony, folie á deux)</vt:lpstr>
      <vt:lpstr>Indukowane zaburzenie urojeniowe </vt:lpstr>
      <vt:lpstr>Zaburzenie schizoafektywne</vt:lpstr>
      <vt:lpstr>Przypadek 3</vt:lpstr>
      <vt:lpstr>Algorytm postępowania</vt:lpstr>
      <vt:lpstr>Zaburzenie schizoafektywne</vt:lpstr>
      <vt:lpstr>Organiczne zaburzenia urojeniowe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klaudia.zakrzewska</dc:creator>
  <cp:lastModifiedBy>Paciorek Dorota </cp:lastModifiedBy>
  <cp:revision>33</cp:revision>
  <dcterms:created xsi:type="dcterms:W3CDTF">2018-06-27T12:17:03Z</dcterms:created>
  <dcterms:modified xsi:type="dcterms:W3CDTF">2018-11-14T09:07:31Z</dcterms:modified>
</cp:coreProperties>
</file>